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726" autoAdjust="0"/>
  </p:normalViewPr>
  <p:slideViewPr>
    <p:cSldViewPr snapToGrid="0" snapToObjects="1">
      <p:cViewPr varScale="1">
        <p:scale>
          <a:sx n="160" d="100"/>
          <a:sy n="160" d="100"/>
        </p:scale>
        <p:origin x="4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William Sealy Gosset</a:t>
            </a:r>
            <a:r>
              <a:t>: Entwickelte den t-Test 1908, während er bei der Guinness-Brauerei arbeitete. Da Guinness Mitarbeitern nicht erlaubte, zu publizieren, veröffentlichte er unter dem Pseudonym “Student”.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Ursprüngliche Anwendung</a:t>
            </a:r>
            <a:r>
              <a:t>: Gosset brauchte eine Methode, um die Qualität von Brauerei-Rohstoffen mit kleinen Stichproben zu testen.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Evolution</a:t>
            </a:r>
            <a:r>
              <a:t>: Vom ursprünglichen “Student’s t-Test” haben sich verschiedene Varianten entwickelt, um unterschiedlichen Forschungsfragen gerecht zu werden.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Nichtparametrische Verfahren</a:t>
            </a:r>
            <a:r>
              <a:t>: Wann Mann-Whitney-U oder Wilcoxon-Test als Alternative sinnvoll sind (bei Verletzung der Normalverteilungsannahme).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ANOVA</a:t>
            </a:r>
            <a:r>
              <a:t>: Bei mehr als zwei zu vergleichenden Gruppen als Erweiterung des t-Tests.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Robuste Verfahren</a:t>
            </a:r>
            <a:r>
              <a:t>: Trimmed-Mean-t-Tests und andere Ansätze, die weniger anfällig für Ausreißer sind.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Umsetzung in R/Python/SPSS</a:t>
            </a:r>
            <a:r>
              <a:t>: Konkrete Codebeispiele für verschiedene Statistikprogramme.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Ausgabeinterpretation</a:t>
            </a:r>
            <a:r>
              <a:t>: Wie man die typische Ausgabe statistischer Software richtig liest und interpretiert.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Grafische Darstellung</a:t>
            </a:r>
            <a:r>
              <a:t>: Sinnvolle Visualisierungen für t-Test-Ergebnisse (Boxplots, Mittelwerte mit Konfidenzintervallen).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Reproduzierbarkeit sicherstellen</a:t>
            </a:r>
            <a:r>
              <a:t>: Tipps zur Dokumentation der Analyse für wissenschaftliche Transparenz.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p-Wert-Problematik</a:t>
            </a:r>
            <a:r>
              <a:t>: Die aktuelle Diskussion um die Überbetonung der Signifikanz und p-Hacking.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Bayes’sche Alternativen</a:t>
            </a:r>
            <a:r>
              <a:t>: Kurze Einführung in Bayes-Faktoren als Alternative zu p-Werten.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Replikationskrise</a:t>
            </a:r>
            <a:r>
              <a:t>: Wie mangelnde statistische Power und Publikationsbias zu nicht-replizierbaren Befunden führen können.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Power-Analysen</a:t>
            </a:r>
            <a:r>
              <a:t>: Betonung der Wichtigkeit adäquater Stichprobengrößen für zuverlässige t-Tests.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Hier demonstriere ich einen typischen R-Code für die Durchführung eines t-Tests: - Der erste Test ist ein klassischer t-Test mit der Annahme gleicher Varianzen - Der zweite ist ein Welch-Test, der keine Varianzhomogenität voraussetzt - Das Effektstärkenmaß Cohen’s d wird mit dem Paket “effsize” berechnet - In der Vorlesung könntest du diese Befehle live ausführen und die Ergebnisse besprechen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Diese Visualisierung zeigt: - Boxplots für beide Gruppen, die die Verteilung veranschaulichen - Die einzelnen Datenpunkte als Punkte (Jitter verhindert Überlappungen) - Die Mittelwerte als größere Rauten - Diese Art der Darstellung ist informativer als ein einfacher Balkendiagramm, da sie die Streuung der Daten zeigt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t-Verteilung</a:t>
            </a:r>
            <a:r>
              <a:t>: Eine kontinuierliche Wahrscheinlichkeitsverteilung, die der Normalverteilung ähnelt, aber breitere “Schwänze” hat, was sie für kleine Stichproben geeigneter macht.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Freiheitsgrade</a:t>
            </a:r>
            <a:r>
              <a:t>: Bestimmen die Form der t-Verteilung. Bei großen Freiheitsgraden nähert sich die t-Verteilung der Normalverteilung an.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Unterschied zur Normalverteilung</a:t>
            </a:r>
            <a:r>
              <a:t>: Die t-Verteilung berücksichtigt die zusätzliche Unsicherheit, die durch die Schätzung der Populationsvarianz aus einer kleinen Stichprobe entsteht.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Zentraler Grenzwertsatz</a:t>
            </a:r>
            <a:r>
              <a:t>: Erklärt, warum wir den t-Test auch bei nicht perfekt normalverteilten Daten anwenden können, wenn die Stichprobe groß genug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t>: Vergleicht den Mittelwert einer Stichprobe mit einem bekannten oder hypothetischen Wert.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Zweistichproben-t-Test (unabhängig)</a:t>
            </a:r>
            <a:r>
              <a:t>: Vergleicht die Mittelwerte zweier unabhängiger Gruppen.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Gepaarter t-Test (abhängig)</a:t>
            </a:r>
            <a:r>
              <a:t>: Vergleicht Mittelwerte von zwei verbundenen Messungen (z.B. vorher-nachher).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Welch-Test</a:t>
            </a:r>
            <a:r>
              <a:t>: Modifikation des t-Tests für den Fall ungleicher Varianzen, was eine häufige Verletzung der Annahmen des klassischen t-Tests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t>: Die Daten sollten annähernd normalverteilt sein. Bei großen Stichproben (n &gt; 30) ist der Test robust gegenüber Verletzungen dieser Annahme.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Varianzhomogenität</a:t>
            </a:r>
            <a:r>
              <a:t>: Bei unabhängigem t-Test sollten beide Gruppen ähnliche Varianzen aufweisen, sonst sollte der Welch-Test verwendet werden.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Unabhängigkeit der Beobachtungen</a:t>
            </a:r>
            <a:r>
              <a:t>: Die Daten sollten nicht durch Messwiederholungen oder Clustering beeinflusst sein (außer beim gepaarten t-Test).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Skalenniveau der Daten</a:t>
            </a:r>
            <a:r>
              <a:t>: Die abhängige Variable sollte metrisch sein (Intervall- oder Verhältnisskala).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t>: Typischerweise, dass kein Unterschied zwischen den Gruppen besteht oder der Stichprobenmittelwert dem Populationsmittelwert entspricht.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Alternativhypothese (H₁)</a:t>
            </a:r>
            <a:r>
              <a:t>: Die Gegenposition zur Nullhypothese, z.B. dass ein Unterschied existiert.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Gerichtete vs. ungerichtete Hypothesen</a:t>
            </a:r>
            <a:r>
              <a:t>: Ungerichtete testen auf generelle Unterschiede (≠), gerichtete auf spezifische Richtungen (&lt; oder &gt;).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Fehler 1. und 2. Art</a:t>
            </a:r>
            <a:r>
              <a:t>: Typ-I-Fehler = fälschliche Ablehnung der Nullhypothese (α); Typ-II-Fehler = fälschliche Beibehaltung der Nullhypothese (β).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Formelapparat</a:t>
            </a:r>
            <a:r>
              <a:t>: Zeige die relevanten Formeln für die Berechnung der t-Statistik je nach Art des t-Tests.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Berechnung der Teststatistik</a:t>
            </a:r>
            <a:r>
              <a:t>: Erklärung, wie Mittelwertdifferenz, Standardfehler und Freiheitsgrade zur t-Statistik kombiniert werden.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Kritische Werte bestimmen</a:t>
            </a:r>
            <a:r>
              <a:t>: Wie man anhand von t-Tabellen oder Software die kritischen Grenzen für die Entscheidung findet.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p-Wert-Berechnung</a:t>
            </a:r>
            <a:r>
              <a:t>: Erläuterung, dass der p-Wert die Wahrscheinlichkeit angibt, die beobachtete oder eine extremere Differenz zu erhalten, wenn H₀ wahr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Cohen’s d</a:t>
            </a:r>
            <a:r>
              <a:t>: Standardisierte Mittelwertdifferenz, übliche Interpretation: 0.2 = klein, 0.5 = mittel, 0.8 = groß.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Hedges’ g</a:t>
            </a:r>
            <a:r>
              <a:t>: Korrektur von Cohen’s d für kleine Stichproben.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Glass’ Δ</a:t>
            </a:r>
            <a:r>
              <a:t>: Verwendet nur die Standardabweichung der Kontrollgruppe, nützlich bei ungleichen Varianzen.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Interpretation von Effektgrößen</a:t>
            </a:r>
            <a:r>
              <a:t>: Betone, dass Effektstärken oft aussagekräftiger sind als p-Werte, da sie die praktische Bedeutsamkeit eines Befundes zeigen.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Signifikanz vs. Relevanz</a:t>
            </a:r>
            <a:r>
              <a:t>: Ein statistisch signifikantes Ergebnis bedeutet nicht automatisch, dass es praktisch relevant ist.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Konfidenzintervalle</a:t>
            </a:r>
            <a:r>
              <a:t>: Geben zusätzlich zur Entscheidung “signifikant/nicht signifikant” einen Bereich für die wahre Effektgröße an.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Typische Fehlinterpretationen</a:t>
            </a:r>
            <a:r>
              <a:t>: p &lt; 0.05 bedeutet nicht, dass die Wahrscheinlichkeit der Nullhypothese &lt; 5% ist oder dass der Effekt zu 95% in der Population existiert.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Schlussfolgerungen formulieren</a:t>
            </a:r>
            <a:r>
              <a:t>: Wie man Ergebnisse korrekt und präzise in wissenschaftlicher Sprache formuliert.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Klinische Studien</a:t>
            </a:r>
            <a:r>
              <a:t>: Vergleich von Behandlungs- und Kontrollgruppen, z.B. bei Medikamentenwirksamkeit.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Experimentelle Psychologie</a:t>
            </a:r>
            <a:r>
              <a:t>: Beispiele für typische psychologische Experimente, die mit t-Tests ausgewertet werden.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A/B-Testing im Marketing</a:t>
            </a:r>
            <a:r>
              <a:t>: Wie Unternehmen verschiedene Versionen von Websites oder Werbungen vergleichen.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Qualitätskontrolle in der Produktion</a:t>
            </a:r>
            <a:r>
              <a:t>: Anwendung von t-Tests zur Überwachung von Produktionsparametern.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krisenteam@haw-hamburg.de" TargetMode="External"/><Relationship Id="rId2" Type="http://schemas.openxmlformats.org/officeDocument/2006/relationships/hyperlink" Target="mailto:Studierendenberatung@haw-hamburg.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w-hamburg.de/beratung/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li.d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by.link/statistik" TargetMode="External"/><Relationship Id="rId2" Type="http://schemas.openxmlformats.org/officeDocument/2006/relationships/hyperlink" Target="mailto:tom@alby.d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Dr. Tom Alby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Letzte Fragen?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Verteilung numerischer Daten in Bins</a:t>
            </a:r>
          </a:p>
          <a:p>
            <a:pPr lvl="0"/>
            <a:r>
              <a:t>Balken zeigen Häufigkeiten in Wertebereichen</a:t>
            </a:r>
          </a:p>
          <a:p>
            <a:pPr lvl="0"/>
            <a:r>
              <a:t>Erkennt Schiefe, Streuung und Ausreißer</a:t>
            </a:r>
          </a:p>
          <a:p>
            <a:pPr lvl="0"/>
            <a:r>
              <a:t>Zeigt Modi und Clustering in Daten</a:t>
            </a:r>
          </a:p>
          <a:p>
            <a:pPr lvl="0"/>
            <a:r>
              <a:t>Berührende Balken betonen Kontinuität</a:t>
            </a:r>
          </a:p>
        </p:txBody>
      </p:sp>
      <p:pic>
        <p:nvPicPr>
          <p:cNvPr id="4" name="Picture 1" descr="Statistik_Seminar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Minimum, Quartile und Median</a:t>
            </a:r>
          </a:p>
          <a:p>
            <a:pPr lvl="0"/>
            <a:r>
              <a:t>Kompakte Darstellung von Verteilungen</a:t>
            </a:r>
          </a:p>
          <a:p>
            <a:pPr lvl="0"/>
            <a:r>
              <a:t>Hebt Streuung und Ausreißer hervor</a:t>
            </a:r>
          </a:p>
          <a:p>
            <a:pPr lvl="0"/>
            <a:r>
              <a:t>Ideal zum Kategorienvergleich</a:t>
            </a:r>
          </a:p>
          <a:p>
            <a:pPr lvl="0"/>
            <a:r>
              <a:t>Kann für Laien schwer verständlich sein</a:t>
            </a:r>
          </a:p>
        </p:txBody>
      </p:sp>
      <p:pic>
        <p:nvPicPr>
          <p:cNvPr id="4" name="Picture 1" descr="Statistik_Seminar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Kombiniert Boxplot mit Dichteverteilung</a:t>
            </a:r>
          </a:p>
          <a:p>
            <a:pPr lvl="0"/>
            <a:r>
              <a:t>Zeigt Form, Streuung und zentrale Tendenz</a:t>
            </a:r>
          </a:p>
          <a:p>
            <a:pPr lvl="0"/>
            <a:r>
              <a:t>Ideal für Gruppenvergleiche</a:t>
            </a:r>
          </a:p>
          <a:p>
            <a:pPr lvl="0"/>
            <a:r>
              <a:t>Verdeutlicht Schiefe und Multimodalität</a:t>
            </a:r>
          </a:p>
          <a:p>
            <a:pPr lvl="0"/>
            <a:r>
              <a:t>Informationsreichere Alternative zum Boxplot</a:t>
            </a:r>
          </a:p>
        </p:txBody>
      </p:sp>
      <p:pic>
        <p:nvPicPr>
          <p:cNvPr id="4" name="Picture 1" descr="Statistik_Seminar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Färbt Regionen basierend auf Datenwerten</a:t>
            </a:r>
          </a:p>
          <a:p>
            <a:pPr lvl="0"/>
            <a:r>
              <a:t>Zeigt räumliche Muster und Unterschiede</a:t>
            </a:r>
          </a:p>
          <a:p>
            <a:pPr lvl="0"/>
            <a:r>
              <a:t>Gut für Verhältnisse und Prozentsätze</a:t>
            </a:r>
          </a:p>
          <a:p>
            <a:pPr lvl="0"/>
            <a:r>
              <a:t>Nutze normalisierte Daten (pro Kopf, %)</a:t>
            </a:r>
          </a:p>
          <a:p>
            <a:pPr lvl="0"/>
            <a:r>
              <a:t>Vorsicht bei großen Flächenunterschieden</a:t>
            </a:r>
          </a:p>
        </p:txBody>
      </p:sp>
      <p:pic>
        <p:nvPicPr>
          <p:cNvPr id="4" name="Picture 1" descr="images/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Kategorienbeiträge im Zeitverlauf</a:t>
            </a:r>
          </a:p>
          <a:p>
            <a:pPr lvl="0"/>
            <a:r>
              <a:t>Gestapelte Schichten zeigen Gesamtsumme</a:t>
            </a:r>
          </a:p>
          <a:p>
            <a:pPr lvl="0"/>
            <a:r>
              <a:t>Gut für Wachstum und Anteile</a:t>
            </a:r>
          </a:p>
          <a:p>
            <a:pPr lvl="0"/>
            <a:r>
              <a:t>Funktioniert am besten mit wenigen Kategorien</a:t>
            </a:r>
          </a:p>
          <a:p>
            <a:pPr lvl="0"/>
            <a:r>
              <a:t>Einzelsegmentvergleich schwierig</a:t>
            </a:r>
          </a:p>
        </p:txBody>
      </p:sp>
      <p:pic>
        <p:nvPicPr>
          <p:cNvPr id="4" name="Picture 1" descr="Statistik_Seminar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relative Anteile, nicht absolute Werte</a:t>
            </a:r>
          </a:p>
          <a:p>
            <a:pPr lvl="0"/>
            <a:r>
              <a:t>Verfolgt Änderungen von Kategorienanteilen</a:t>
            </a:r>
          </a:p>
          <a:p>
            <a:pPr lvl="0"/>
            <a:r>
              <a:t>Summe immer 100% für leichte Vergleichbarkeit</a:t>
            </a:r>
          </a:p>
          <a:p>
            <a:pPr lvl="0"/>
            <a:r>
              <a:t>Fokus auf Zusammensetzung, nicht Wachstum</a:t>
            </a:r>
          </a:p>
          <a:p>
            <a:pPr lvl="0"/>
            <a:r>
              <a:t>Absolute Trends gehen verloren</a:t>
            </a:r>
          </a:p>
        </p:txBody>
      </p:sp>
      <p:pic>
        <p:nvPicPr>
          <p:cNvPr id="4" name="Picture 1" descr="Statistik_Seminar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Beiträge zu einer Gesamtsumme</a:t>
            </a:r>
          </a:p>
          <a:p>
            <a:pPr lvl="0"/>
            <a:r>
              <a:t>Visualisiert Zu- und Abnahmen über Kategorien</a:t>
            </a:r>
          </a:p>
          <a:p>
            <a:pPr lvl="0"/>
            <a:r>
              <a:t>Hebt schrittweise Veränderungen hervor</a:t>
            </a:r>
          </a:p>
          <a:p>
            <a:pPr lvl="0"/>
            <a:r>
              <a:t>Ideal für Gewinn- oder Budgetanalysen</a:t>
            </a:r>
          </a:p>
          <a:p>
            <a:pPr lvl="0"/>
            <a:r>
              <a:t>Zeigt Faktoren für das Endergebnis</a:t>
            </a:r>
          </a:p>
        </p:txBody>
      </p:sp>
      <p:pic>
        <p:nvPicPr>
          <p:cNvPr id="4" name="Picture 1" descr="Statistik_Seminar_files/figure-pptx/unnamed-chunk-1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Nutzt Farbintensität für Matrixwerte</a:t>
            </a:r>
          </a:p>
          <a:p>
            <a:pPr lvl="0"/>
            <a:r>
              <a:t>Zeigt Muster, Cluster und Anomalien</a:t>
            </a:r>
          </a:p>
          <a:p>
            <a:pPr lvl="0"/>
            <a:r>
              <a:t>Gut für Korrelationen und Zeitreihen</a:t>
            </a:r>
          </a:p>
          <a:p>
            <a:pPr lvl="0"/>
            <a:r>
              <a:t>Einfach zu überblicken, weniger präzise</a:t>
            </a:r>
          </a:p>
          <a:p>
            <a:pPr lvl="0"/>
            <a:r>
              <a:t>Farbskala entscheidend für Interpretation</a:t>
            </a:r>
          </a:p>
        </p:txBody>
      </p:sp>
      <p:pic>
        <p:nvPicPr>
          <p:cNvPr id="4" name="Picture 1" descr="Statistik_Seminar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Anteile mit gleichgroßen Quadraten</a:t>
            </a:r>
          </a:p>
          <a:p>
            <a:pPr lvl="0"/>
            <a:r>
              <a:t>Typisch: 1 Quadrat = 1% (10×10-Raster)</a:t>
            </a:r>
          </a:p>
          <a:p>
            <a:pPr lvl="0"/>
            <a:r>
              <a:t>Ideal für einfache Proportionsdarstellung</a:t>
            </a:r>
          </a:p>
          <a:p>
            <a:pPr lvl="0"/>
            <a:r>
              <a:t>Leicht lesbar und ansprechend</a:t>
            </a:r>
          </a:p>
          <a:p>
            <a:pPr lvl="0"/>
            <a:r>
              <a:t>Am besten mit wenigen Kategorien</a:t>
            </a:r>
          </a:p>
        </p:txBody>
      </p:sp>
      <p:pic>
        <p:nvPicPr>
          <p:cNvPr id="4" name="Picture 1" descr="Statistik_Seminar_files/figure-pptx/unnamed-chunk-1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Teil-Ganzes-Beziehungen mit Rechtecken</a:t>
            </a:r>
          </a:p>
          <a:p>
            <a:pPr lvl="0"/>
            <a:r>
              <a:t>Größe entspricht dem Wert (Umsatz, Anzahl)</a:t>
            </a:r>
          </a:p>
          <a:p>
            <a:pPr lvl="0"/>
            <a:r>
              <a:t>Visualisiert Hierarchien und Gruppierungen</a:t>
            </a:r>
          </a:p>
          <a:p>
            <a:pPr lvl="0"/>
            <a:r>
              <a:t>Gut für Proportionsvergleiche</a:t>
            </a:r>
          </a:p>
          <a:p>
            <a:pPr lvl="0"/>
            <a:r>
              <a:t>Vorsicht bei zu vielen kleinen Elementen</a:t>
            </a:r>
          </a:p>
        </p:txBody>
      </p:sp>
      <p:pic>
        <p:nvPicPr>
          <p:cNvPr id="4" name="Picture 1" descr="Statistik_Seminar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t>Psychologische Sprechzeit ohne Anmeldung (Dienstags 14-15 Uhr): +49 152 247 44 063</a:t>
            </a:r>
          </a:p>
          <a:p>
            <a:pPr lvl="0"/>
            <a:r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Nein, Sie verwenden bitte keine Pie Charts!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denken Sie über diese Grafik?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Base Plot vs. ggplot2</a:t>
            </a:r>
          </a:p>
          <a:p>
            <a:pPr lvl="0"/>
            <a:r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t>, </a:t>
            </a:r>
            <a:r>
              <a:rPr>
                <a:latin typeface="Courier"/>
              </a:rPr>
              <a:t>geom_histogram()</a:t>
            </a:r>
            <a:r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t>Ästhetiken: Farbe, Form, Gruppierung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5: Wahrscheinlichkeiten &amp; Verteilungen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Wahrscheinlichkeiten &amp;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Intuitive Einführung in Zufall &amp; Normalverteilung</a:t>
            </a:r>
          </a:p>
          <a:p>
            <a:pPr lvl="0"/>
            <a:r>
              <a:t>Laplace, Simulation, </a:t>
            </a:r>
            <a:r>
              <a:rPr>
                <a:latin typeface="Courier"/>
              </a:rPr>
              <a:t>rnorm()</a:t>
            </a:r>
            <a:r>
              <a:t>, </a:t>
            </a:r>
            <a:r>
              <a:rPr>
                <a:latin typeface="Courier"/>
              </a:rPr>
              <a:t>dnorm()</a:t>
            </a:r>
          </a:p>
          <a:p>
            <a:pPr lvl="0"/>
            <a:r>
              <a:t>Visualisierung von Wahrscheinlichkeitsdichte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Zentrale Grenzwertsätze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Warum Mittelwerte normalverteilt sind</a:t>
            </a:r>
          </a:p>
          <a:p>
            <a:pPr lvl="0"/>
            <a:r>
              <a:t>Simulationen mit </a:t>
            </a:r>
            <a:r>
              <a:rPr>
                <a:latin typeface="Courier"/>
              </a:rPr>
              <a:t>replicate()</a:t>
            </a:r>
            <a:r>
              <a:t>, </a:t>
            </a:r>
            <a:r>
              <a:rPr>
                <a:latin typeface="Courier"/>
              </a:rPr>
              <a:t>mean()</a:t>
            </a:r>
          </a:p>
          <a:p>
            <a:pPr lvl="0"/>
            <a:r>
              <a:t>Stichprobenverteilungen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6: Einführung in die Inferenzstatistik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Klassische Statistische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Konzepte der Nullhypothese und Alternativhypothese</a:t>
            </a:r>
          </a:p>
          <a:p>
            <a:pPr lvl="0"/>
            <a:r>
              <a:t>Placebos und Behandlungsgruppen in Experimenten</a:t>
            </a:r>
          </a:p>
          <a:p>
            <a:pPr lvl="0"/>
            <a:r>
              <a:t>Randomisierung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H0: Nullhypothese</a:t>
            </a:r>
          </a:p>
          <a:p>
            <a:pPr lvl="0"/>
            <a:r>
              <a:t>H1: Alternativhypothese</a:t>
            </a:r>
          </a:p>
          <a:p>
            <a:pPr lvl="0"/>
            <a:r>
              <a:t>Isolierbarkeit des Untersuchungsgegenstands</a:t>
            </a:r>
          </a:p>
          <a:p>
            <a:pPr lvl="0"/>
            <a:r>
              <a:t>Arbeit mit Stichproben statt Grundgesamtheit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Mittelwert einer Stichprobe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Stichprobenverteilung des Mittelwerts</a:t>
            </a:r>
          </a:p>
          <a:p>
            <a:pPr lvl="0"/>
            <a:r>
              <a:t>Central Limit Theorem</a:t>
            </a:r>
          </a:p>
          <a:p>
            <a:pPr lvl="0"/>
            <a:r>
              <a:t>Unsicherheiten in der Schätzung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start!</a:t>
            </a:r>
          </a:p>
        </p:txBody>
      </p:sp>
      <p:pic>
        <p:nvPicPr>
          <p:cNvPr id="3" name="Picture 1" descr="images/marketoonist-big-data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Unsicherheiten abschätzen</a:t>
            </a:r>
          </a:p>
          <a:p>
            <a:pPr lvl="0"/>
            <a:r>
              <a:t>Konfidenzintervall mit </a:t>
            </a:r>
            <a:r>
              <a:rPr>
                <a:latin typeface="Courier"/>
              </a:rPr>
              <a:t>t.test()</a:t>
            </a:r>
          </a:p>
          <a:p>
            <a:pPr lvl="0"/>
            <a:r>
              <a:t>Visualisierung von CI über Punkteschätzungen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Testlogik verstehen</a:t>
            </a:r>
          </a:p>
          <a:p>
            <a:pPr lvl="0"/>
            <a:r>
              <a:t>Null- und Alternativhypothese</a:t>
            </a:r>
          </a:p>
          <a:p>
            <a:pPr lvl="0"/>
            <a:r>
              <a:t>Fehler 1. &amp; 2. Art</a:t>
            </a:r>
          </a:p>
          <a:p>
            <a:pPr lvl="0"/>
            <a:r>
              <a:t>Signifikanzniveau, p-Wert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Experimente - Die Statistik-Pille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 - Mit dieser Pille schreiben Sie garantiert bessere Noten! Aber wie finden wir das heraus? - Experimentaufbau mit Test- und Kontrollgruppe - Blindtest versus Doppelblindtest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7: t-Tests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Historischer Hintergrund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Entwicklung durch William Sealy Gosset (unter Pseudonym “Student”)</a:t>
            </a:r>
          </a:p>
          <a:p>
            <a:pPr lvl="0"/>
            <a:r>
              <a:t>Ursprüngliche Anwendung in der Brauerei Guinness</a:t>
            </a:r>
          </a:p>
          <a:p>
            <a:pPr lvl="0"/>
            <a:r>
              <a:t>Evolution von “Student’s t-Test” zu modernen Varianten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Theoretische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t-Verteilung</a:t>
            </a:r>
          </a:p>
          <a:p>
            <a:pPr lvl="0"/>
            <a:r>
              <a:t>Freiheitsgrade</a:t>
            </a:r>
          </a:p>
          <a:p>
            <a:pPr lvl="0"/>
            <a:r>
              <a:t>Unterschied zur Normalverteilung</a:t>
            </a:r>
          </a:p>
          <a:p>
            <a:pPr lvl="0"/>
            <a:r>
              <a:t>Zentraler Grenzwertsatz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Einstichproben-t-Test</a:t>
            </a:r>
          </a:p>
          <a:p>
            <a:pPr lvl="0"/>
            <a:r>
              <a:t>Zweistichproben-t-Test (unabhängig)</a:t>
            </a:r>
          </a:p>
          <a:p>
            <a:pPr lvl="0"/>
            <a:r>
              <a:t>Gepaarter t-Test (abhängig)</a:t>
            </a:r>
          </a:p>
          <a:p>
            <a:pPr lvl="0"/>
            <a:r>
              <a:t>Welch-Test (ungleiche Varianzen)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Normalverteilung</a:t>
            </a:r>
          </a:p>
          <a:p>
            <a:pPr lvl="0"/>
            <a:r>
              <a:t>Varianzhomogenität (bei unabhängigem t-Test)</a:t>
            </a:r>
          </a:p>
          <a:p>
            <a:pPr lvl="0"/>
            <a:r>
              <a:t>Unabhängigkeit der Beobachtungen</a:t>
            </a:r>
          </a:p>
          <a:p>
            <a:pPr lvl="0"/>
            <a:r>
              <a:t>Skalenniveau der Daten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Hypothesenbildung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Nullhypothese (H₀)</a:t>
            </a:r>
          </a:p>
          <a:p>
            <a:pPr lvl="0"/>
            <a:r>
              <a:t>Alternativhypothese (H₁)</a:t>
            </a:r>
          </a:p>
          <a:p>
            <a:pPr lvl="0"/>
            <a:r>
              <a:t>Gerichtete vs. ungerichtete Hypothesen</a:t>
            </a:r>
          </a:p>
          <a:p>
            <a:pPr lvl="0"/>
            <a:r>
              <a:t>Fehler 1. und 2. Art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Durchführung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Formelapparat</a:t>
            </a:r>
          </a:p>
          <a:p>
            <a:pPr lvl="0"/>
            <a:r>
              <a:t>Berechnung der Teststatistik</a:t>
            </a:r>
          </a:p>
          <a:p>
            <a:pPr lvl="0"/>
            <a:r>
              <a:t>Kritische Werte bestimmen</a:t>
            </a:r>
          </a:p>
          <a:p>
            <a:pPr lvl="0"/>
            <a:r>
              <a:t>p-Wert-Berechnung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Cohen’s d</a:t>
            </a:r>
          </a:p>
          <a:p>
            <a:pPr lvl="0"/>
            <a:r>
              <a:t>Hedges’ g</a:t>
            </a:r>
          </a:p>
          <a:p>
            <a:pPr lvl="0"/>
            <a:r>
              <a:t>Glass’ Δ</a:t>
            </a:r>
          </a:p>
          <a:p>
            <a:pPr lvl="0"/>
            <a:r>
              <a:t>Interpretation von Effektgrößen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Signifikanz vs. Relevanz</a:t>
            </a:r>
          </a:p>
          <a:p>
            <a:pPr lvl="0"/>
            <a:r>
              <a:t>Konfidenzintervalle</a:t>
            </a:r>
          </a:p>
          <a:p>
            <a:pPr lvl="0"/>
            <a:r>
              <a:t>Typische Fehlinterpretationen</a:t>
            </a:r>
          </a:p>
          <a:p>
            <a:pPr lvl="0"/>
            <a:r>
              <a:t>Schlussfolgerungen formulieren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Klinische Studien</a:t>
            </a:r>
          </a:p>
          <a:p>
            <a:pPr lvl="0"/>
            <a:r>
              <a:t>Experimentelle Psychologie</a:t>
            </a:r>
          </a:p>
          <a:p>
            <a:pPr lvl="0"/>
            <a:r>
              <a:t>A/B-Testing im Marketing</a:t>
            </a:r>
          </a:p>
          <a:p>
            <a:pPr lvl="0"/>
            <a:r>
              <a:t>Qualitätskontrolle in der Produktion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Alternativen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Nichtparametrische Verfahren (Mann-Whitney-U, Wilcoxon)</a:t>
            </a:r>
          </a:p>
          <a:p>
            <a:pPr lvl="0"/>
            <a:r>
              <a:t>ANOVA bei mehr als zwei Gruppen</a:t>
            </a:r>
          </a:p>
          <a:p>
            <a:pPr lvl="0"/>
            <a:r>
              <a:t>Robuste Verfahren bei Verletzung der Voraussetzungen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Software-Implementierung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Umsetzung in R/Python/SPSS</a:t>
            </a:r>
          </a:p>
          <a:p>
            <a:pPr lvl="0"/>
            <a:r>
              <a:t>Ausgabeinterpretation</a:t>
            </a:r>
          </a:p>
          <a:p>
            <a:pPr lvl="0"/>
            <a:r>
              <a:t>Grafische Darstellung der Ergebnisse</a:t>
            </a:r>
          </a:p>
          <a:p>
            <a:pPr lvl="0"/>
            <a:r>
              <a:t>Reproduzierbarkeit sicherstellen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Aktuelle Diskussion und Kritik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p-Wert-Problematik</a:t>
            </a:r>
          </a:p>
          <a:p>
            <a:pPr lvl="0"/>
            <a:r>
              <a:t>Bayes’sche Alternativen</a:t>
            </a:r>
          </a:p>
          <a:p>
            <a:pPr lvl="0"/>
            <a:r>
              <a:t>Replikationskrise</a:t>
            </a:r>
          </a:p>
          <a:p>
            <a:pPr lvl="0"/>
            <a:r>
              <a:t>Power-Analysen und Stichprobenplanung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R-Code-Beispiel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Beispieldaten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gruppe_1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gruppe_2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Unabhängiger t-Test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gruppe_2, </a:t>
            </a:r>
            <a:r>
              <a:rPr>
                <a:solidFill>
                  <a:srgbClr val="657422"/>
                </a:solidFill>
                <a:latin typeface="Courier"/>
              </a:rPr>
              <a:t>var.equal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Welch-Test (ungleiche Varianzen)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Effektstärke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(effsize)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cohen.d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Daten vorbereiten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daten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Wert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(gruppe_1, gruppe_2),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factor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"Gruppe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"Gruppe 2"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8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Boxplot erstellen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geom_jitter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width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stat_summary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fun =</a:t>
            </a:r>
            <a:r>
              <a:rPr>
                <a:solidFill>
                  <a:srgbClr val="003B4F"/>
                </a:solidFill>
                <a:latin typeface="Courier"/>
              </a:rPr>
              <a:t> mean, </a:t>
            </a:r>
            <a:r>
              <a:rPr>
                <a:solidFill>
                  <a:srgbClr val="657422"/>
                </a:solidFill>
                <a:latin typeface="Courier"/>
              </a:rPr>
              <a:t>geom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"point"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shape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Gruppenmittelwerte"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"Messwert"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Mittelwertvergleiche anwenden</a:t>
            </a:r>
          </a:p>
          <a:p>
            <a:pPr lvl="0"/>
            <a:r>
              <a:rPr>
                <a:latin typeface="Courier"/>
              </a:rPr>
              <a:t>t.test()</a:t>
            </a:r>
            <a:r>
              <a:t> mit Beispieldaten</a:t>
            </a:r>
          </a:p>
          <a:p>
            <a:pPr lvl="0"/>
            <a:r>
              <a:t>Voraussetzungen &amp; Interpretation</a:t>
            </a:r>
          </a:p>
          <a:p>
            <a:pPr lvl="0"/>
            <a:r>
              <a:t>Visualisierung mit ggplot2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Vom Zentralen Grenzwertsatz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Stichprobenverteilung und Standardfehler</a:t>
            </a:r>
          </a:p>
          <a:p>
            <a:pPr lvl="0"/>
            <a:r>
              <a:t>t-Verteilung bei unbekannter Populationsvarianz</a:t>
            </a:r>
          </a:p>
          <a:p>
            <a:pPr lvl="0"/>
            <a:r>
              <a:t>Vergleich von Mittelwerten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t>Roh, ungeordnet, noch nicht interpretiert</a:t>
            </a:r>
          </a:p>
          <a:p>
            <a:pPr lvl="1"/>
            <a:r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t>Verarbeitete, kontextualisierte Daten</a:t>
            </a:r>
          </a:p>
          <a:p>
            <a:pPr lvl="1"/>
            <a:r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Guiness-Bier brachte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William Sealy Gosset und die Entstehung der t-Verteilung</a:t>
            </a:r>
          </a:p>
          <a:p>
            <a:pPr lvl="0"/>
            <a:r>
              <a:t>Bedeutung der Freiheitsgrade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t-Verteilung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 - Eigenschaften im Vergleich zur Normalverteilung - Einfluss der Freiheitsgrade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Wichtige Annahmen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Unabhängigkeit der Stichproben</a:t>
            </a:r>
          </a:p>
          <a:p>
            <a:pPr lvl="0"/>
            <a:r>
              <a:t>Normalverteilung der Variablen</a:t>
            </a:r>
          </a:p>
          <a:p>
            <a:pPr lvl="0"/>
            <a:r>
              <a:t>Metrische Variablen</a:t>
            </a:r>
          </a:p>
          <a:p>
            <a:pPr lvl="0"/>
            <a:r>
              <a:t>Varianzhomogenität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Signifikanz?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des Signifikanzniveaus α</a:t>
            </a:r>
          </a:p>
          <a:p>
            <a:pPr lvl="0"/>
            <a:r>
              <a:t>Interpretation des p-Werts</a:t>
            </a:r>
          </a:p>
          <a:p>
            <a:pPr lvl="0"/>
            <a:r>
              <a:t>Häufige Fehlinterpretationen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Fehler 1. und 2.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False Positive (α-Fehler)</a:t>
            </a:r>
          </a:p>
          <a:p>
            <a:pPr lvl="0"/>
            <a:r>
              <a:t>False Negative (β-Fehler)</a:t>
            </a:r>
          </a:p>
          <a:p>
            <a:pPr lvl="0"/>
            <a:r>
              <a:t>Sensitivität und Spezifität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Ein- versus zweiseitiger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Wann ist welcher Test angemessen?</a:t>
            </a:r>
          </a:p>
          <a:p>
            <a:pPr lvl="0"/>
            <a:r>
              <a:t>Auswirkungen auf p-Werte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Reale Beispiele für t-Tests</a:t>
            </a:r>
          </a:p>
          <a:p>
            <a:pPr lvl="0"/>
            <a:r>
              <a:t>Interpretation von Ergebnissen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Sitzung 8: Umfragen und ANOVA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Quantitativ versus Qualitativ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Unterschiede in Forschungsansätzen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Primärdaten vs. Sekundärdaten</a:t>
            </a:r>
          </a:p>
          <a:p>
            <a:pPr lvl="0"/>
            <a:r>
              <a:t>Umfragen, Interviews, Messungen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DIKW-Pyramide</a:t>
            </a:r>
          </a:p>
        </p:txBody>
      </p:sp>
      <p:pic>
        <p:nvPicPr>
          <p:cNvPr id="3" name="Picture 1" descr="images/dikw-pyramid-removebg-pre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Verzerrung zugunsten der Überlebenden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Stichprobenverzerrung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Probleme bei Umfragen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Convenience Sampling</a:t>
            </a:r>
          </a:p>
          <a:p>
            <a:pPr lvl="0"/>
            <a:r>
              <a:t>Non-Responder</a:t>
            </a:r>
          </a:p>
          <a:p>
            <a:pPr lvl="0"/>
            <a:r>
              <a:t>Yes bias</a:t>
            </a:r>
          </a:p>
          <a:p>
            <a:pPr lvl="0"/>
            <a:r>
              <a:t>No bias</a:t>
            </a:r>
          </a:p>
          <a:p>
            <a:pPr lvl="0"/>
            <a:r>
              <a:t>Bias towards the middle</a:t>
            </a:r>
          </a:p>
          <a:p>
            <a:pPr lvl="0"/>
            <a:r>
              <a:t>Soziale Erwünschtheit</a:t>
            </a:r>
          </a:p>
          <a:p>
            <a:pPr lvl="0"/>
            <a:r>
              <a:t>Logical Response</a:t>
            </a:r>
          </a:p>
          <a:p>
            <a:pPr lvl="0"/>
            <a:r>
              <a:t>Kulturelle Unterschiede (ein „Nein” ist nicht überall akzeptabel)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Likert-Skala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und Verwendung</a:t>
            </a:r>
          </a:p>
          <a:p>
            <a:pPr lvl="0"/>
            <a:r>
              <a:t>Balance, Neutraloption, Skalenlänge</a:t>
            </a:r>
          </a:p>
          <a:p>
            <a:pPr lvl="0"/>
            <a:r>
              <a:t>Vermeidung von Leading Questions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Analysis of Variance für mehr als zwei Gruppen</a:t>
            </a:r>
          </a:p>
          <a:p>
            <a:pPr lvl="0"/>
            <a:r>
              <a:t>Nullhypothese: Alle Gruppenmittelwerte sind gleich</a:t>
            </a:r>
          </a:p>
          <a:p>
            <a:pPr lvl="0"/>
            <a:r>
              <a:t>Alternativhypothese: Mindestens ein Gruppenmittelwert unterscheidet sich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und Annahmen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Normalverteilung innerhalb der Gruppen</a:t>
            </a:r>
          </a:p>
          <a:p>
            <a:pPr lvl="0"/>
            <a:r>
              <a:t>Homoskedastizität</a:t>
            </a:r>
          </a:p>
          <a:p>
            <a:pPr lvl="0"/>
            <a:r>
              <a:t>Unabhängigkeit der Beobachtungen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Beispiel Book Crossing-Datensatz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Analyse von Unterschieden in Buchbewertungen zwischen Altersgruppen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F-Statistik und Varianzvergleich</a:t>
            </a:r>
          </a:p>
          <a:p>
            <a:pPr lvl="0"/>
            <a:r>
              <a:t>Post-Hoc Tests zur Identifizierung spezifischer Gruppenunterschiede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9: Korrelationsanalyse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eine Korrelation?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statistischer Zusammenhänge</a:t>
            </a:r>
          </a:p>
          <a:p>
            <a:pPr lvl="0"/>
            <a:r>
              <a:t>Beispiele für korrelierte Daten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Toms Pyramide</a:t>
            </a:r>
          </a:p>
        </p:txBody>
      </p:sp>
      <p:pic>
        <p:nvPicPr>
          <p:cNvPr id="3" name="Picture 1" descr="images/tatto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sind Korrelationen interessant?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Analyse historischer Daten</a:t>
            </a:r>
          </a:p>
          <a:p>
            <a:pPr lvl="0"/>
            <a:r>
              <a:t>Ethische Einschränkungen bei Experimenten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 der Korrelation kommt die Kovarianz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Berechnung und Bedeutung der Kovarianz</a:t>
            </a:r>
          </a:p>
          <a:p>
            <a:pPr lvl="0"/>
            <a:r>
              <a:t>Standardisierung zur Korrelation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Wichtige Aspekte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Keine implizierte Kausalrichtung</a:t>
            </a:r>
          </a:p>
          <a:p>
            <a:pPr lvl="0"/>
            <a:r>
              <a:t>Scheinkorrelationen</a:t>
            </a:r>
          </a:p>
          <a:p>
            <a:pPr lvl="0"/>
            <a:r>
              <a:t>Pearson’s Korrelationskoeffizient und seine Interpretation</a:t>
            </a:r>
          </a:p>
          <a:p>
            <a:pPr lvl="0"/>
            <a:r>
              <a:t>p-Wert bei Korrelationen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Korrelations-Tests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Pearson-Korrelation: linear</a:t>
            </a:r>
          </a:p>
          <a:p>
            <a:pPr lvl="0"/>
            <a:r>
              <a:t>Spearman-Korrelation: monoton, rangbasiert</a:t>
            </a:r>
          </a:p>
          <a:p>
            <a:pPr lvl="0"/>
            <a:r>
              <a:t>Kendall-Tau-Korrelation: Rangordnungsübereinstimmung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Unterschied Korrelation zu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Korrelation misst Stärke des Zusammenhangs</a:t>
            </a:r>
          </a:p>
          <a:p>
            <a:pPr lvl="0"/>
            <a:r>
              <a:t>Regression prognostiziert Werte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Anwendung von </a:t>
            </a:r>
            <a:r>
              <a:rPr>
                <a:latin typeface="Courier"/>
              </a:rPr>
              <a:t>cor.test()</a:t>
            </a:r>
            <a:r>
              <a:t> und Scatterplots</a:t>
            </a:r>
          </a:p>
          <a:p>
            <a:pPr lvl="0"/>
            <a:r>
              <a:t>Kausalität vs. Korrelation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und Ziel der Inter-Rater Reliability</a:t>
            </a:r>
          </a:p>
          <a:p>
            <a:pPr lvl="0"/>
            <a:r>
              <a:t>Konsistenz zwischen verschiedenen Beurteilern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Methoden zur Messung der IRR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Cohen’s Kappa: zwei Rater, kategoriale Daten</a:t>
            </a:r>
          </a:p>
          <a:p>
            <a:pPr lvl="0"/>
            <a:r>
              <a:t>Fleiss’ Kappa: mehr als zwei Rater, kategoriale Daten</a:t>
            </a:r>
          </a:p>
          <a:p>
            <a:pPr lvl="0"/>
            <a:r>
              <a:t>Intraclass Correlation Coefficient (ICC): kontinuierliche Daten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von IRR-Maßen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Skalen für Cohen’s Kappa, Fleiss’ Kappa und ICC</a:t>
            </a:r>
          </a:p>
          <a:p>
            <a:pPr lvl="0"/>
            <a:r>
              <a:t>Praktische Beispiele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10: Einfache Lineare Regression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oder Informationen?</a:t>
            </a:r>
          </a:p>
        </p:txBody>
      </p:sp>
      <p:pic>
        <p:nvPicPr>
          <p:cNvPr id="3" name="Picture 1" descr="images/daten-oder-information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Wofür brauche ich lineare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Anwendungsbeispiele: Fairer Preis für gebrauchte Artikel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Lineare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Vorhersagen mit Regressionslinien</a:t>
            </a:r>
          </a:p>
          <a:p>
            <a:pPr lvl="0"/>
            <a:r>
              <a:rPr>
                <a:latin typeface="Courier"/>
              </a:rPr>
              <a:t>lm()</a:t>
            </a:r>
            <a:r>
              <a:t>, </a:t>
            </a:r>
            <a:r>
              <a:rPr>
                <a:latin typeface="Courier"/>
              </a:rPr>
              <a:t>summary()</a:t>
            </a:r>
          </a:p>
          <a:p>
            <a:pPr lvl="0"/>
            <a:r>
              <a:rPr>
                <a:latin typeface="Courier"/>
              </a:rPr>
              <a:t>geom_smooth(method = "lm")</a:t>
            </a:r>
          </a:p>
          <a:p>
            <a:pPr lvl="0"/>
            <a:r>
              <a:t>Interpretation der Koeffizienten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Heteroskedastizität beachten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Verteilung der Residuen um die Regressionslinie</a:t>
            </a:r>
          </a:p>
          <a:p>
            <a:pPr lvl="0"/>
            <a:r>
              <a:t>Homoskedastizität vs. Heteroskedastizität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Nicht-lineare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Umgang mit nicht-linearen Beziehungen</a:t>
            </a:r>
          </a:p>
          <a:p>
            <a:pPr lvl="0"/>
            <a:r>
              <a:t>Transformationen zur Verbesserung der Modellpassung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Vorhersage binärer abhängiger Variablen</a:t>
            </a:r>
          </a:p>
          <a:p>
            <a:pPr lvl="0"/>
            <a:r>
              <a:t>Anwendungsbereiche: Medizin, Finanzen, Marketing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Das logistische Regressionsmodell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Verwendung von </a:t>
            </a:r>
            <a:r>
              <a:rPr>
                <a:latin typeface="Courier"/>
              </a:rPr>
              <a:t>glm()</a:t>
            </a:r>
            <a:r>
              <a:t> in R</a:t>
            </a:r>
          </a:p>
          <a:p>
            <a:pPr lvl="0"/>
            <a:r>
              <a:t>Interpretation der Log-Odds</a:t>
            </a:r>
          </a:p>
          <a:p>
            <a:pPr lvl="0"/>
            <a:r>
              <a:t>Modellbewertung mit Konfusionsmatrix und ROC-Kurve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11: Chi-Quadrat-Test &amp; kategoriale Daten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Chi-Quadrat-Test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Kategoriale Daten analysieren</a:t>
            </a:r>
          </a:p>
          <a:p>
            <a:pPr lvl="0"/>
            <a:r>
              <a:t>Häufigkeitstabellen, </a:t>
            </a:r>
            <a:r>
              <a:rPr>
                <a:latin typeface="Courier"/>
              </a:rPr>
              <a:t>chisq.test()</a:t>
            </a:r>
          </a:p>
          <a:p>
            <a:pPr lvl="0"/>
            <a:r>
              <a:t>Visualisierung: Balken, Mosaikplots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Integration der gelernten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Zusammenführung aller Techniken</a:t>
            </a:r>
          </a:p>
          <a:p>
            <a:pPr lvl="0"/>
            <a:r>
              <a:t>Fallstudie mit einem realen Datensatz</a:t>
            </a:r>
          </a:p>
          <a:p>
            <a:pPr lvl="0"/>
            <a:r>
              <a:t>Von der Datenaufbereitung bis zur Interpretation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Sitzung 12: Abschluss und Ausblick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Haarfarbe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Postleitzahl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Schulabschluss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Abitur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Sport-Team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Tabellenplatz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Körpertemperatur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36,5°C.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intervallskaliert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 Nullpunkt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verhältnisskal.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Negativwerte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Zusammenfassung der wichtigsten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Deskriptive Statistik</a:t>
            </a:r>
          </a:p>
          <a:p>
            <a:pPr lvl="0"/>
            <a:r>
              <a:t>Inferenzstatistik</a:t>
            </a:r>
          </a:p>
          <a:p>
            <a:pPr lvl="0"/>
            <a:r>
              <a:t>Korrelation und Regression</a:t>
            </a:r>
          </a:p>
          <a:p>
            <a:pPr lvl="0"/>
            <a:r>
              <a:t>Hypothesentests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Überblick: 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ANOVA (Varianzanalyse)</a:t>
            </a:r>
          </a:p>
          <a:p>
            <a:pPr lvl="0"/>
            <a:r>
              <a:t>Multiple Regression</a:t>
            </a:r>
          </a:p>
          <a:p>
            <a:pPr lvl="0"/>
            <a:r>
              <a:t>Faktoranalyse</a:t>
            </a:r>
          </a:p>
          <a:p>
            <a:pPr lvl="0"/>
            <a:r>
              <a:t>Zeitreihenanalyse</a:t>
            </a:r>
          </a:p>
          <a:p>
            <a:pPr lvl="0"/>
            <a:r>
              <a:t>Bayesianische Statistik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Offene Fragen und Diskussion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und Feedback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Reguläre Ausdrücke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Mustererkennung in Daten</a:t>
            </a:r>
          </a:p>
          <a:p>
            <a:pPr lvl="0"/>
            <a:r>
              <a:t>Anwendung in </a:t>
            </a:r>
            <a:r>
              <a:rPr>
                <a:latin typeface="Courier"/>
              </a:rPr>
              <a:t>filter()</a:t>
            </a:r>
            <a:r>
              <a:t> und </a:t>
            </a:r>
            <a:r>
              <a:rPr>
                <a:latin typeface="Courier"/>
              </a:rPr>
              <a:t>mutate()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avg_vote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Miss 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The Story of the Kelly 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Den sorte drøm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Cleopatra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L’Inferno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From the Manger to the Cross; or, Jesus of Nazareth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Madame DuBarry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Quo Vadis?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ITL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Independenta Romaniei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ROL 400000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Richard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1: Einführung &amp; Organisatorisches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Beispiel‑Methoden /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Lage‑ &amp; Streuungsmaße, Häufigkeiten, Balken‑/Liniendiagramme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Korrelation, t‑Test, ANOVA, χ²‑Test, Konfidenz­intervalle, Regressionsdiagnostik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Lineare/Logistische Regression, Random Forest, Zeitreihen‑Forecasts, Konfidenz­intervalle für Prognosen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Simulation (Monte‑Carlo), Lineare/Ganzzahl‑Optimierung, Entscheidungsbäume mit Unsicherheits‑Berücksichtigung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Kaggle</a:t>
            </a:r>
          </a:p>
          <a:p>
            <a:pPr lvl="0"/>
            <a:r>
              <a:t>Statistisches Bundesamt</a:t>
            </a:r>
          </a:p>
          <a:p>
            <a:pPr lvl="0"/>
            <a:r>
              <a:t>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nutzen wir R?</a:t>
            </a:r>
          </a:p>
        </p:txBody>
      </p:sp>
      <p:pic>
        <p:nvPicPr>
          <p:cNvPr id="3" name="Picture 1" descr="images/r-vs-pyth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SPSS</a:t>
            </a:r>
          </a:p>
          <a:p>
            <a:pPr lvl="0"/>
            <a:r>
              <a:t>SAS</a:t>
            </a:r>
          </a:p>
          <a:p>
            <a:pPr lvl="0"/>
            <a:r>
              <a:t>Python</a:t>
            </a:r>
          </a:p>
          <a:p>
            <a:pPr lvl="0"/>
            <a:r>
              <a:t>Scala</a:t>
            </a:r>
          </a:p>
          <a:p>
            <a:pPr lvl="0"/>
            <a:r>
              <a:t>Julia</a:t>
            </a:r>
          </a:p>
          <a:p>
            <a:pPr lvl="0"/>
            <a:r>
              <a:t>PSPP</a:t>
            </a:r>
          </a:p>
          <a:p>
            <a:pPr lvl="0"/>
            <a:r>
              <a:t>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R: Statistische Programmiersprache und Umgebung</a:t>
            </a:r>
          </a:p>
          <a:p>
            <a:pPr lvl="0"/>
            <a:r>
              <a:t>Nachfolger von S (Unnützes Wissen, Teil 1)</a:t>
            </a:r>
          </a:p>
          <a:p>
            <a:pPr lvl="0"/>
            <a:r>
              <a:t>Großer Vorteil: R ist von Statistikern für Statistiker</a:t>
            </a:r>
          </a:p>
          <a:p>
            <a:pPr lvl="0"/>
            <a:r>
              <a:t>Großer Nachteil: R ist von Statistikern für Statistiker</a:t>
            </a:r>
          </a:p>
          <a:p>
            <a:pPr lvl="0"/>
            <a:r>
              <a:t>Open Source</a:t>
            </a:r>
          </a:p>
          <a:p>
            <a:pPr lvl="0"/>
            <a:r>
              <a:t>Packages (Libraries) erweitern den Umfang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“Wenn R ein Pferd ist, dann ist RStudio der Sattel.”</a:t>
            </a:r>
          </a:p>
          <a:p>
            <a:pPr lvl="0"/>
            <a:r>
              <a:t>Entwickelt von RStudio PBC, heute Posit PBC</a:t>
            </a:r>
          </a:p>
          <a:p>
            <a:pPr lvl="0"/>
            <a:r>
              <a:t>Kostenlos für den Heimgebrauch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Sozusagen der “Arbeitsspeicher”</a:t>
            </a:r>
          </a:p>
          <a:p>
            <a:pPr lvl="0"/>
            <a:r>
              <a:t>Enthält nicht nur Objekte, sondern auch Packages</a:t>
            </a:r>
          </a:p>
          <a:p>
            <a:pPr lvl="0"/>
            <a:r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t>R lädt alles (!) in den Arbeitsspeicher.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 als Taschenrechner</a:t>
            </a:r>
          </a:p>
          <a:p>
            <a:pPr lvl="0"/>
            <a:r>
              <a:t>Objekt- und Funktionsstruktur in R</a:t>
            </a:r>
          </a:p>
          <a:p>
            <a:pPr lvl="0"/>
            <a:r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t>Beispiele: </a:t>
            </a:r>
            <a:r>
              <a:rPr>
                <a:latin typeface="Courier"/>
              </a:rPr>
              <a:t>plot()</a:t>
            </a:r>
            <a:r>
              <a:t>, </a:t>
            </a:r>
            <a:r>
              <a:rPr>
                <a:latin typeface="Courier"/>
              </a:rPr>
              <a:t>summary()</a:t>
            </a:r>
            <a:r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Character</a:t>
            </a:r>
          </a:p>
          <a:p>
            <a:pPr lvl="0"/>
            <a:r>
              <a:t>Numerisch: integer und double</a:t>
            </a:r>
          </a:p>
          <a:p>
            <a:pPr lvl="0"/>
            <a:r>
              <a:t>Factor</a:t>
            </a:r>
          </a:p>
          <a:p>
            <a:pPr lvl="0"/>
            <a:r>
              <a:t>Datum</a:t>
            </a:r>
          </a:p>
          <a:p>
            <a:pPr lvl="0"/>
            <a:r>
              <a:t>Dynamic typing und Bedeutung korrekter Datentypen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Werkzeuge für Datenanalyse in der Bachelor-Arbeit</a:t>
            </a:r>
          </a:p>
          <a:p>
            <a:pPr lvl="0"/>
            <a:r>
              <a:t>Grundkenntnisse Statistik, nicht nur für die Uni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pic>
        <p:nvPicPr>
          <p:cNvPr id="3" name="Picture 1" descr="images/data-structur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Vektor: Liste mit gleichen Datentypen</a:t>
            </a:r>
          </a:p>
          <a:p>
            <a:pPr lvl="0"/>
            <a:r>
              <a:t>Dataframe: Tabelle mit Vektoren als Spalten</a:t>
            </a:r>
          </a:p>
          <a:p>
            <a:pPr lvl="0"/>
            <a:r>
              <a:t>Liste: verschiedene Datentypen</a:t>
            </a:r>
          </a:p>
          <a:p>
            <a:pPr lvl="0"/>
            <a:r>
              <a:t>Matrix: Tabelle nur mit gleichen Datentypen</a:t>
            </a:r>
          </a:p>
          <a:p>
            <a:pPr lvl="0"/>
            <a:r>
              <a:t>Array: Dreidimensionale Matrix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Zentrales Konzept in R</a:t>
            </a:r>
          </a:p>
          <a:p>
            <a:pPr lvl="0"/>
            <a:r>
              <a:t>Struktur: Zeilen für Observationen, Spalten für Attribute</a:t>
            </a:r>
          </a:p>
          <a:p>
            <a:pPr lvl="0"/>
            <a:r>
              <a:t>Zugriff auf Spalten über Dollarzeichen (</a:t>
            </a:r>
            <a:r>
              <a:rPr>
                <a:latin typeface="Courier"/>
              </a:rPr>
              <a:t>$</a:t>
            </a:r>
            <a: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2: Deskriptive Statistik 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talk about money</a:t>
            </a:r>
          </a:p>
        </p:txBody>
      </p:sp>
      <p:pic>
        <p:nvPicPr>
          <p:cNvPr id="3" name="Picture 1" descr="images/einkommen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könnte man die Einkommensverteilung beschreiben?</a:t>
            </a:r>
          </a:p>
        </p:txBody>
      </p:sp>
      <p:pic>
        <p:nvPicPr>
          <p:cNvPr id="3" name="Picture 1" descr="images/einkommensschichtu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Was: Grafische Darstellung der Häufigkeitsverteilung in Klassen</a:t>
            </a:r>
          </a:p>
          <a:p>
            <a:pPr lvl="0"/>
            <a:r>
              <a:t>Bestandteile: X-Achse (Werte), Y-Achse (Häufigkeit), Balken (Klassenhäufigkeit)</a:t>
            </a:r>
          </a:p>
          <a:p>
            <a:pPr lvl="0"/>
            <a:r>
              <a:t>Wozu: Schneller Überblick über Datenverteilung und -muster</a:t>
            </a:r>
          </a:p>
          <a:p>
            <a:pPr lvl="0"/>
            <a:r>
              <a:t>Interpretation: Form (symmetrisch/schief), Modalität (uni-/multimodal), Ausreißer</a:t>
            </a:r>
          </a:p>
          <a:p>
            <a:pPr lvl="0"/>
            <a:r>
              <a:t>Wichtig: Klassenanzahl beeinflusst sichtbare Form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sind statistische Kennzahlen wichtig?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t>: Unterschiedliche Datensätze werden vergleichbar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t>: Prüfung von Hypothesen und Interpretation von Experimenten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Einführung in R und RStudio</a:t>
            </a:r>
          </a:p>
          <a:p>
            <a:pPr lvl="0"/>
            <a:r>
              <a:t>Datenimport und -aufbereitung</a:t>
            </a:r>
          </a:p>
          <a:p>
            <a:pPr lvl="0"/>
            <a:r>
              <a:t>Explorative Datenanalyse</a:t>
            </a:r>
          </a:p>
          <a:p>
            <a:pPr lvl="0"/>
            <a:r>
              <a:t>Datenvisualisierung</a:t>
            </a:r>
          </a:p>
          <a:p>
            <a:pPr lvl="0"/>
            <a:r>
              <a:t>Wahrscheinlichkeitsrechnung</a:t>
            </a:r>
          </a:p>
          <a:p>
            <a:pPr lvl="0"/>
            <a:r>
              <a:t>Lineare Regression</a:t>
            </a:r>
          </a:p>
          <a:p>
            <a:pPr lvl="0"/>
            <a:r>
              <a:t>Hypothesentests</a:t>
            </a:r>
          </a:p>
          <a:p>
            <a:pPr lvl="0"/>
            <a:r>
              <a:t>Korrelationen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Beispielanwendung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Durchschnittswerte, Summenbetrachtungen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Durchschnittseinkommen einer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 Werte, robust gegen Ausreißer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Typisches Haushaltseinkommen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Streuung, Qualitätskontrolle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Produktionsgenauigkeit in der Fertigung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Verteilungsform, Ausreißererkennung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Identifikation von Ungleichheiten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Abweichungen von der Normalverteilung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im Finanzwesen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t>Möglichkeit der </a:t>
            </a:r>
            <a:r>
              <a:rPr b="1"/>
              <a:t>Stichprobenerhebung</a:t>
            </a:r>
            <a:r>
              <a:t> statt Vollerhebung</a:t>
            </a:r>
          </a:p>
          <a:p>
            <a:pPr lvl="0"/>
            <a:r>
              <a:t>Basis für </a:t>
            </a:r>
            <a:r>
              <a:rPr b="1"/>
              <a:t>statistische Modellierung</a:t>
            </a:r>
            <a:r>
              <a:t> und </a:t>
            </a:r>
            <a:r>
              <a:rPr b="1"/>
              <a:t>Vorhersagen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t>: Systematische Variation zwischen Teilgruppen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 / ungewöhnlich / unmöglich</a:t>
            </a:r>
          </a:p>
        </p:txBody>
      </p:sp>
      <p:pic>
        <p:nvPicPr>
          <p:cNvPr id="3" name="Picture 1" descr="images/hadlu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Nutzen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Referenzwerte (z.B. Blutdruck, BMI)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Diagnostik, Risikoeinschätzung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Volatilität (Standardabweichung)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von Anlagen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Prozessfähigkeitsindizes (basierend auf σ)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Optimierung von Produktionsprozessen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Gini-Koeffizient (basierend auf Verteilung)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Ungleichheitsmaße in der Gesellschaft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Durchschnittstemperaturen + Extremwerte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Klimaforschung, Wettervorhersage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pic>
        <p:nvPicPr>
          <p:cNvPr id="3" name="Picture 1" descr="images/mean-mode-media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Mean bezeichnet das arithmetische Mittel, häufig als „Durchschnitt” bezeichnet: mean()</a:t>
            </a:r>
          </a:p>
          <a:p>
            <a:pPr lvl="0"/>
            <a:r>
              <a:t>Neben dem arithmetischen Mittel existieren weitere Mittelwerte, zum Beispiel das geometrische Mittel</a:t>
            </a:r>
          </a:p>
          <a:p>
            <a:pPr lvl="0"/>
            <a:r>
              <a:t>Der Median ist weniger anfällig für Ausreißer: median()</a:t>
            </a:r>
          </a:p>
          <a:p>
            <a:pPr lvl="0"/>
            <a:r>
              <a:t>Der Modalwert kann auch mit kategorialen Variablen umgehen</a:t>
            </a:r>
          </a:p>
          <a:p>
            <a:pPr lvl="0"/>
            <a:r>
              <a:t>In R existiert kein Befehl für den Modalwert ☹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Merke</a:t>
            </a:r>
          </a:p>
        </p:txBody>
      </p:sp>
      <p:pic>
        <p:nvPicPr>
          <p:cNvPr id="3" name="Picture 1" descr="images/meme-durchschnit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It really happened</a:t>
            </a:r>
          </a:p>
        </p:txBody>
      </p:sp>
      <p:pic>
        <p:nvPicPr>
          <p:cNvPr id="3" name="Picture 1" descr="images/clinton-averag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Auch die MOPO…</a:t>
            </a:r>
          </a:p>
        </p:txBody>
      </p:sp>
      <p:pic>
        <p:nvPicPr>
          <p:cNvPr id="3" name="Picture 1" descr="images/Bildschirmfoto%202025-05-09%20um%2011.34.3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t>16 Uhr: #68430031</a:t>
            </a:r>
          </a:p>
          <a:p>
            <a:pPr lvl="1"/>
            <a:r>
              <a:t>18 Uhr: #68430032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Streuungsmaße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Spannweite ist der einfachste Streuungsparameter</a:t>
            </a:r>
          </a:p>
          <a:p>
            <a:pPr lvl="0"/>
            <a:r>
              <a:t>Berechnung: Maximum - Minimum</a:t>
            </a:r>
          </a:p>
          <a:p>
            <a:pPr lvl="0"/>
            <a:r>
              <a:t>Sehr anfällig für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diff(range(data))</a:t>
            </a:r>
            <a:r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Robusteres Streuungsmaß, das Ausreißer besser berücksichtigt</a:t>
            </a:r>
          </a:p>
          <a:p>
            <a:pPr lvl="0"/>
            <a:r>
              <a:t>Berechnung: 75%-Quartil minus 25%-Quartil (Q3 - Q1)</a:t>
            </a:r>
          </a:p>
          <a:p>
            <a:pPr lvl="0"/>
            <a:r>
              <a:t>Enthält die mittleren 50% der 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IQR(data)</a:t>
            </a:r>
            <a:r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Durchschnittliche quadratische Abweichung vom Mittelwert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Berechnung für Stichprobe (korrigierte Varianz):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−1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‾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Einheit: Quadrat der Einheit der Ursprungsdaten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var(data)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pic>
        <p:nvPicPr>
          <p:cNvPr id="3" name="Picture 1" descr="images/Standard_deviation_diagram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Wurzel aus der Varianz: Dieselbe Einheit wie die Ursprungsdaten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Berechnung für Stichprobe: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‾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In R: </a:t>
            </a:r>
            <a:r>
              <a:rPr>
                <a:latin typeface="Courier"/>
              </a:rPr>
              <a:t>sd(data)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Bei normalverteilten Daten liegen ca. 68% der Werte innerhalb von μ ± σ (Mittelwert ± 1 Standardabweichung)</a:t>
            </a:r>
          </a:p>
          <a:p>
            <a:pPr lvl="0"/>
            <a:r>
              <a:t>Ca. 95% der Werte liegen innerhalb von μ ± 2σ</a:t>
            </a:r>
          </a:p>
          <a:p>
            <a:pPr lvl="0"/>
            <a:r>
              <a:t>Ca. 99,7% der Werte liegen innerhalb von μ ± 3σ (“Drei-Sigma-Regel”)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Formparameter</a:t>
            </a:r>
          </a:p>
        </p:txBody>
      </p:sp>
      <p:pic>
        <p:nvPicPr>
          <p:cNvPr id="3" name="Picture 1" descr="images/3-s2.0-B9780128207178000087-f05-03-9780128207178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Asymmetrie einer Verteilung</a:t>
            </a:r>
          </a:p>
          <a:p>
            <a:pPr lvl="0"/>
            <a:r>
              <a:t>Positive Schiefe: rechtsschiefe Verteilung (längerer “Schwanz” nach rechts)</a:t>
            </a:r>
          </a:p>
          <a:p>
            <a:pPr lvl="0"/>
            <a:r>
              <a:t>Negative Schiefe: linksschiefe Verteilung (längerer “Schwanz” nach links)</a:t>
            </a:r>
          </a:p>
          <a:p>
            <a:pPr lvl="0"/>
            <a:r>
              <a:t>Schiefe von 0: symmetrische Verteilung (z.B. Normalverteilung)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skewness(data)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“Spitzheit” bzw. “Flachheit” einer Verteilung</a:t>
            </a:r>
          </a:p>
          <a:p>
            <a:pPr lvl="0"/>
            <a:r>
              <a:t>Normalverteilung hat eine Kurtosis von 3 (manchmal als Exzess-Kurtosis = 0 dargestellt)</a:t>
            </a:r>
          </a:p>
          <a:p>
            <a:pPr lvl="0"/>
            <a:r>
              <a:t>Hohe Kurtosis (&gt;3): spitze Verteilung mit “schweren Enden” (mehr Extremwerte)</a:t>
            </a:r>
          </a:p>
          <a:p>
            <a:pPr lvl="0"/>
            <a:r>
              <a:t>Niedrige Kurtosis (&lt;3): flache Verteilung mit “leichten Enden” (weniger Extremwerte)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kurtosis(data)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Welche Note kann ich erwarten?</a:t>
            </a:r>
          </a:p>
        </p:txBody>
      </p:sp>
      <p:pic>
        <p:nvPicPr>
          <p:cNvPr id="3" name="Picture 1" descr="images/grade-distributi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Positionskennwerte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Teile die Daten in gleich große Teile</a:t>
            </a:r>
          </a:p>
          <a:p>
            <a:pPr lvl="0"/>
            <a:r>
              <a:t>Median = 0,5-Quantil (50%-Perzentil)</a:t>
            </a:r>
          </a:p>
          <a:p>
            <a:pPr lvl="0"/>
            <a:r>
              <a:t>Quartile teilen die Daten in vier gleiche Teile:</a:t>
            </a:r>
          </a:p>
          <a:p>
            <a:pPr lvl="1"/>
            <a:r>
              <a:t>Q1 = 0,25-Quantil (25%-Perzentil)</a:t>
            </a:r>
          </a:p>
          <a:p>
            <a:pPr lvl="1"/>
            <a:r>
              <a:t>Q2 = 0,5-Quantil (50%-Perzentil) = Median</a:t>
            </a:r>
          </a:p>
          <a:p>
            <a:pPr lvl="1"/>
            <a:r>
              <a:t>Q3 = 0,75-Quantil (75%-Perzentil)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t> für Quartile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pic>
        <p:nvPicPr>
          <p:cNvPr id="3" name="Picture 1" descr="images/Elements_of_a_boxplot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Visuelle Darstellung von Quartilen und Ausreißern</a:t>
            </a:r>
          </a:p>
          <a:p>
            <a:pPr lvl="0"/>
            <a:r>
              <a:t>Box: Interquartilsabstand (IQR) von Q1 bis Q3</a:t>
            </a:r>
          </a:p>
          <a:p>
            <a:pPr lvl="0"/>
            <a:r>
              <a:t>Mittellinie: Median (Q2)</a:t>
            </a:r>
          </a:p>
          <a:p>
            <a:pPr lvl="0"/>
            <a:r>
              <a:t>Whiskers: Typischerweise bis max. 1,5 × IQR von der Box</a:t>
            </a:r>
          </a:p>
          <a:p>
            <a:pPr lvl="0"/>
            <a:r>
              <a:t>Punkte außerhalb der Whiskers: potenzielle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boxplot(data)</a:t>
            </a:r>
          </a:p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Schiefe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Asymmetrie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Wölbung (Kurtosis)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“Spitzheit”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25 %, 50 %, 75 %-Werte (Quartile)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3: Deskriptive Statistik II &amp; Datenmanipulation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Typischer Ablauf</a:t>
            </a:r>
          </a:p>
        </p:txBody>
      </p:sp>
      <p:pic>
        <p:nvPicPr>
          <p:cNvPr id="3" name="Picture 1" descr="images/CRISP-DM_Process_Diagra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Das Tidyverse-Paket von Hadley Wickham</a:t>
            </a:r>
          </a:p>
          <a:p>
            <a:pPr lvl="0"/>
            <a:r>
              <a:t>Code the way you think</a:t>
            </a:r>
          </a:p>
          <a:p>
            <a:pPr lvl="0"/>
            <a:r>
              <a:t>Enthält Packages wie dplyr und readr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Packages laden und installieren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Packages als Erweiterungen zu base R</a:t>
            </a:r>
          </a:p>
          <a:p>
            <a:pPr lvl="0"/>
            <a:r>
              <a:t>Installation über Tools =&gt; Install Packages</a:t>
            </a:r>
          </a:p>
          <a:p>
            <a:pPr lvl="0"/>
            <a:r>
              <a:t>Laden über library(NAME)</a:t>
            </a:r>
          </a:p>
          <a:p>
            <a:pPr lvl="0"/>
            <a:r>
              <a:t>tidyverse und nycflights23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t> Präsenzpflicht, in Ausnahmefällen auch online via Zoom (HU), Aufzeichnungen verfügbar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Beschreiben Sie die Schritte, um eine Tüte Gummibärchen nach Farben zu sortieren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pic>
        <p:nvPicPr>
          <p:cNvPr id="3" name="Picture 1" descr="images/gummibaerch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Öffne die Gummibärchentüte</a:t>
            </a:r>
          </a:p>
          <a:p>
            <a:pPr lvl="0"/>
            <a:r>
              <a:t>Gruppiere die Gummibärchen nach Farbe</a:t>
            </a:r>
          </a:p>
          <a:p>
            <a:pPr lvl="0"/>
            <a:r>
              <a:t>Zähle die Gummibärchen pro Farbe durch</a:t>
            </a:r>
          </a:p>
          <a:p>
            <a:pPr lvl="0"/>
            <a:r>
              <a:t>Zugabe: Sortiere absteigend nach Häufigkeit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t>: Sortierung ändern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5 Datensätze</a:t>
            </a:r>
          </a:p>
          <a:p>
            <a:pPr lvl="1"/>
            <a:r>
              <a:t>flights</a:t>
            </a:r>
          </a:p>
          <a:p>
            <a:pPr lvl="1"/>
            <a:r>
              <a:t>planes</a:t>
            </a:r>
          </a:p>
          <a:p>
            <a:pPr lvl="1"/>
            <a:r>
              <a:t>airlines</a:t>
            </a:r>
          </a:p>
          <a:p>
            <a:pPr lvl="1"/>
            <a:r>
              <a:t>airports</a:t>
            </a:r>
          </a:p>
          <a:p>
            <a:pPr lvl="1"/>
            <a:r>
              <a:t>weather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Demo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 nicht geladen</a:t>
            </a:r>
          </a:p>
          <a:p>
            <a:pPr lvl="0"/>
            <a:r>
              <a:t>Pipe-Symbol falsch verwendet</a:t>
            </a:r>
          </a:p>
          <a:p>
            <a:pPr lvl="0"/>
            <a:r>
              <a:t>Unvollständige Code-Chunks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Datensätze miteinander verbinden</a:t>
            </a:r>
          </a:p>
        </p:txBody>
      </p:sp>
      <p:pic>
        <p:nvPicPr>
          <p:cNvPr id="3" name="Picture 1" descr="images/join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Dateiformate: CSV, JSON, ARFF, Excel, Parquet, u.a.</a:t>
            </a:r>
          </a:p>
          <a:p>
            <a:pPr lvl="0"/>
            <a:r>
              <a:t>Was sind die Vor- und Nachteile der Formate?</a:t>
            </a:r>
          </a:p>
          <a:p>
            <a:pPr lvl="0"/>
            <a:r>
              <a:t>Import-Beispiele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t> Erlaubt, aber…</a:t>
            </a:r>
          </a:p>
          <a:p>
            <a:pPr lvl="0"/>
            <a:r>
              <a:t>Bitte kein </a:t>
            </a:r>
            <a:r>
              <a:rPr b="1"/>
              <a:t>bedeutungsloser Wohlklang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Importzeile aus Code Preview kopieren und ins Notebook kopieren</a:t>
            </a:r>
          </a:p>
          <a:p>
            <a:pPr lvl="0"/>
            <a:r>
              <a:t>library ignorieren (haben wir schon mit dem Tidyverse importiert)</a:t>
            </a:r>
          </a:p>
          <a:p>
            <a:pPr lvl="0"/>
            <a:r>
              <a:t>View(gadata) ignorieren (nervt nur)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4: Datenvisualisierung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The greatest value of a picture is when it forces us to notice what we never expected to see. (John Tukey)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Was ist der Kontext?</a:t>
            </a:r>
          </a:p>
          <a:p>
            <a:pPr lvl="1"/>
            <a:r>
              <a:t>An wen wird kommuniziert?</a:t>
            </a:r>
          </a:p>
          <a:p>
            <a:pPr lvl="1"/>
            <a:r>
              <a:t>Was soll der Empfänger wissen oder tun?</a:t>
            </a:r>
          </a:p>
          <a:p>
            <a:pPr lvl="1"/>
            <a:r>
              <a:t>Welche Daten sind vorhanden, um den Case zu untermauern?</a:t>
            </a:r>
          </a:p>
          <a:p>
            <a:pPr marL="342900" lvl="0" indent="-342900">
              <a:buAutoNum type="arabicPeriod"/>
            </a:pPr>
            <a:r>
              <a:t>Welche ist das passendste Visualierung?</a:t>
            </a:r>
          </a:p>
          <a:p>
            <a:pPr lvl="1"/>
            <a:r>
              <a:t>Ein oder zwei Zahlen, die im Fokus stehen? =&gt; Text!</a:t>
            </a:r>
          </a:p>
          <a:p>
            <a:pPr lvl="1"/>
            <a:r>
              <a:t>Liniendiagramme für continuous data</a:t>
            </a:r>
          </a:p>
          <a:p>
            <a:pPr lvl="1"/>
            <a:r>
              <a:t>Säulendiagramme für kategoriale Daten, müssen bei 0 anfangen</a:t>
            </a:r>
          </a:p>
          <a:p>
            <a:pPr lvl="1"/>
            <a:r>
              <a:t>Die Beziehungen der Daten untereinander bestimmen die Visualisierung, sofern Sie mehr als eine Variable haben</a:t>
            </a:r>
          </a:p>
          <a:p>
            <a:pPr lvl="1"/>
            <a:r>
              <a:t>Vermeiden Sie Tortendiagramme, Donuts, 3D, zweite Y-Achsen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Schritte, Teil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3"/>
            </a:pPr>
            <a:r>
              <a:t>Entfernen Sie „Clutter”</a:t>
            </a:r>
          </a:p>
          <a:p>
            <a:pPr marL="685800" lvl="1" indent="-342900">
              <a:buAutoNum type="arabicPeriod"/>
            </a:pPr>
            <a:r>
              <a:t>Entfernen Sie alles, das keinen informativen Mehrwert hat (z.B. Farben für die Ästhetik)</a:t>
            </a:r>
          </a:p>
          <a:p>
            <a:pPr marL="685800" lvl="1" indent="-342900">
              <a:buAutoNum type="arabicPeriod"/>
            </a:pPr>
            <a:r>
              <a:t>Arbeiten Sie mit freiem Raum</a:t>
            </a:r>
          </a:p>
          <a:p>
            <a:pPr marL="342900" lvl="0" indent="-342900">
              <a:buAutoNum type="arabicPeriod" startAt="3"/>
            </a:pPr>
            <a:r>
              <a:t>Fokussieren Sie die Aufmerksamkeit, wo Sie hin soll</a:t>
            </a:r>
          </a:p>
          <a:p>
            <a:pPr lvl="1"/>
            <a:r>
              <a:t>Größe, Position und, ja, manchmal auch Farbe nutzen um zu signalisieren, was wichtig ist</a:t>
            </a:r>
          </a:p>
          <a:p>
            <a:pPr lvl="1"/>
            <a:r>
              <a:t>Wohin gehen die Augen?</a:t>
            </a:r>
          </a:p>
          <a:p>
            <a:pPr marL="342900" lvl="0" indent="-342900">
              <a:buAutoNum type="arabicPeriod" startAt="3"/>
            </a:pPr>
            <a:r>
              <a:t>Nutzen Sie Storytelling</a:t>
            </a:r>
          </a:p>
          <a:p>
            <a:pPr lvl="1"/>
            <a:r>
              <a:t>Niemand will einfach nur Auflistungen von Zahlen und Diagrammen sehen.</a:t>
            </a:r>
          </a:p>
          <a:p>
            <a:pPr lvl="1"/>
            <a:r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t>Bitte arbeiten Sie nicht einfach nur mechanisch alles ab, was Sie können.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Redundant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„Redundant Coding”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Weißer Space ist gut… aber nicht zu viel!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Highlighting hilft auf das zu fokussieren, was wirklich wichtig ist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identifiziert man das richtige Diagramm?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Beziehung zwischen zwei kontinuierlichen Variablen</a:t>
            </a:r>
          </a:p>
          <a:p>
            <a:pPr lvl="0"/>
            <a:r>
              <a:t>Jeder Punkt = eine Beobachtung</a:t>
            </a:r>
          </a:p>
          <a:p>
            <a:pPr lvl="0"/>
            <a:r>
              <a:t>Erkennt Muster, Cluster, Ausreißer und Korrelationen</a:t>
            </a:r>
          </a:p>
          <a:p>
            <a:pPr lvl="0"/>
            <a:r>
              <a:t>Benötigt numerische X/Y-Achsen</a:t>
            </a:r>
          </a:p>
          <a:p>
            <a:pPr lvl="0"/>
            <a:r>
              <a:t>Dritte Dimension durch Punktgröße/Farbe möglich</a:t>
            </a:r>
          </a:p>
        </p:txBody>
      </p:sp>
      <p:pic>
        <p:nvPicPr>
          <p:cNvPr id="4" name="Picture 1" descr="Statistik_Seminar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t> suchen sich einen Datensatz aus und </a:t>
            </a:r>
            <a:r>
              <a:rPr b="1"/>
              <a:t>holen</a:t>
            </a:r>
            <a:r>
              <a:t> sich das </a:t>
            </a:r>
            <a:r>
              <a:rPr b="1"/>
              <a:t>Ok</a:t>
            </a:r>
          </a:p>
          <a:p>
            <a:pPr lvl="0"/>
            <a:r>
              <a:t>Hausarbeit in einem speziellen </a:t>
            </a:r>
            <a:r>
              <a:rPr b="1"/>
              <a:t>Dateiformat</a:t>
            </a:r>
            <a:r>
              <a:t>, das im Kurs vermittelt wird</a:t>
            </a:r>
          </a:p>
          <a:p>
            <a:pPr lvl="0"/>
            <a:r>
              <a:t>Hausarbeit wird </a:t>
            </a:r>
            <a:r>
              <a:rPr b="1"/>
              <a:t>während des Semesters</a:t>
            </a:r>
            <a:r>
              <a:t> vorbereitet</a:t>
            </a:r>
          </a:p>
          <a:p>
            <a:pPr lvl="0"/>
            <a:r>
              <a:t>Wöchentliche Besprechung im Seminar</a:t>
            </a:r>
          </a:p>
          <a:p>
            <a:pPr lvl="0"/>
            <a:r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t> sind online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Korrelationsstärke zwischen Variablen</a:t>
            </a:r>
          </a:p>
          <a:p>
            <a:pPr lvl="0"/>
            <a:r>
              <a:t>Farbe/Größe visualisiert Richtung und Stärke</a:t>
            </a:r>
          </a:p>
          <a:p>
            <a:pPr lvl="0"/>
            <a:r>
              <a:t>Unterscheidet klar positive/negative Korrelationen</a:t>
            </a:r>
          </a:p>
          <a:p>
            <a:pPr lvl="0"/>
            <a:r>
              <a:t>Identifiziert Muster und redundante Variablen</a:t>
            </a:r>
          </a:p>
          <a:p>
            <a:pPr lvl="0"/>
            <a:r>
              <a:t>Essentiell für explorative Datenanalyse</a:t>
            </a:r>
          </a:p>
        </p:txBody>
      </p:sp>
      <p:pic>
        <p:nvPicPr>
          <p:cNvPr id="4" name="Picture 1" descr="Statistik_Seminar_files/figure-pptx/unnamed-chunk-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gemeinsame und einzigartige Elemente</a:t>
            </a:r>
          </a:p>
          <a:p>
            <a:pPr lvl="0"/>
            <a:r>
              <a:t>Überschneidungen visualisieren Gemeinsamkeiten</a:t>
            </a:r>
          </a:p>
          <a:p>
            <a:pPr lvl="0"/>
            <a:r>
              <a:t>Ideal für Vergleich von Kategorien/Merkmalen</a:t>
            </a:r>
          </a:p>
          <a:p>
            <a:pPr lvl="0"/>
            <a:r>
              <a:t>Funktioniert am besten mit 2-3 Gruppen</a:t>
            </a:r>
          </a:p>
          <a:p>
            <a:pPr lvl="0"/>
            <a:r>
              <a:t>Wird mit mehr als 5 Gruppen unübersichtlich</a:t>
            </a:r>
          </a:p>
        </p:txBody>
      </p:sp>
      <p:pic>
        <p:nvPicPr>
          <p:cNvPr id="4" name="Picture 1" descr="Statistik_Seminar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Alternative für komplexe Überschneidungen</a:t>
            </a:r>
          </a:p>
          <a:p>
            <a:pPr lvl="0"/>
            <a:r>
              <a:t>Skalierbarer als klassische Venn-Diagramme</a:t>
            </a:r>
          </a:p>
          <a:p>
            <a:pPr lvl="0"/>
            <a:r>
              <a:t>Balken visualisieren Überschneidungsgrößen</a:t>
            </a:r>
          </a:p>
          <a:p>
            <a:pPr lvl="0"/>
            <a:r>
              <a:t>Punkte zeigen beteiligte Mengen</a:t>
            </a:r>
          </a:p>
          <a:p>
            <a:pPr lvl="0"/>
            <a:r>
              <a:t>Ideal für 4+ Gruppen/komplexe Beziehungen</a:t>
            </a:r>
          </a:p>
        </p:txBody>
      </p:sp>
      <p:pic>
        <p:nvPicPr>
          <p:cNvPr id="4" name="Picture 1" descr="Statistik_Seminar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Visualisiert Flüsse zwischen Kategorien</a:t>
            </a:r>
          </a:p>
          <a:p>
            <a:pPr lvl="0"/>
            <a:r>
              <a:t>Pfeilbreite zeigt Volumen/Wert</a:t>
            </a:r>
          </a:p>
          <a:p>
            <a:pPr lvl="0"/>
            <a:r>
              <a:t>Ideal für Verteilungen und Prozesse</a:t>
            </a:r>
          </a:p>
          <a:p>
            <a:pPr lvl="0"/>
            <a:r>
              <a:t>Zeigt Herkunft und Ziel von Ressourcen</a:t>
            </a:r>
          </a:p>
          <a:p>
            <a:pPr lvl="0"/>
            <a:r>
              <a:t>Verdeutlicht Proportionen über mehrere Stufen</a:t>
            </a:r>
          </a:p>
        </p:txBody>
      </p:sp>
      <p:pic>
        <p:nvPicPr>
          <p:cNvPr id="4" name="Picture 1" descr="Statistik_Seminar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über Kategorien hinweg</a:t>
            </a:r>
          </a:p>
          <a:p>
            <a:pPr lvl="0"/>
            <a:r>
              <a:t>Horizontale Anordnung für bessere Lesbarkeit</a:t>
            </a:r>
          </a:p>
          <a:p>
            <a:pPr lvl="0"/>
            <a:r>
              <a:t>Ideal für lange Namen oder viele Kategorien</a:t>
            </a:r>
          </a:p>
          <a:p>
            <a:pPr lvl="0"/>
            <a:r>
              <a:t>Perfekt für Rankings und Wertvergleiche</a:t>
            </a:r>
          </a:p>
          <a:p>
            <a:pPr lvl="0"/>
            <a:r>
              <a:t>Einfach und übersichtlich</a:t>
            </a:r>
          </a:p>
        </p:txBody>
      </p:sp>
      <p:pic>
        <p:nvPicPr>
          <p:cNvPr id="4" name="Picture 1" descr="Statistik_Seminar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mit vertikalen Balken</a:t>
            </a:r>
          </a:p>
          <a:p>
            <a:pPr lvl="0"/>
            <a:r>
              <a:t>Ideal für Ranking und Leistungsvergleiche</a:t>
            </a:r>
          </a:p>
          <a:p>
            <a:pPr lvl="0"/>
            <a:r>
              <a:t>Funktioniert gut mit wenigen, klaren Kategorien</a:t>
            </a:r>
          </a:p>
          <a:p>
            <a:pPr lvl="0"/>
            <a:r>
              <a:t>Kurze, lesbare Beschriftungen bevorzugen</a:t>
            </a:r>
          </a:p>
          <a:p>
            <a:pPr lvl="0"/>
            <a:r>
              <a:t>Konsistente Nullbasislinie für faire Vergleiche</a:t>
            </a:r>
          </a:p>
        </p:txBody>
      </p:sp>
      <p:pic>
        <p:nvPicPr>
          <p:cNvPr id="4" name="Picture 1" descr="Statistik_Seminar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Comparison: Horizontal vs. Vertical Bar Charts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Use horizontal when the text matters more. Use vertical when the order or time is key.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Best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Long category labels, many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Time-based or logical progression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Easier when labels are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Requires rotation for long 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Rankings, survey 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Trends over time, grouped comparisons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Scan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Left to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Bottom to 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Visual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Efficient for many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Better for fewer, high-impact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Kreisförmige Darstellung von Werten mit Kategorien</a:t>
            </a:r>
          </a:p>
          <a:p>
            <a:pPr lvl="0"/>
            <a:r>
              <a:t>Farbcodierung zeigt Gruppenzugehörigkeit</a:t>
            </a:r>
          </a:p>
          <a:p>
            <a:pPr lvl="0"/>
            <a:r>
              <a:t>Kompakte Darstellung von Mustern und Beziehungen</a:t>
            </a:r>
          </a:p>
          <a:p>
            <a:pPr lvl="0"/>
            <a:r>
              <a:t>Ideal für visuelles Storytelling</a:t>
            </a:r>
          </a:p>
          <a:p>
            <a:pPr lvl="0"/>
            <a:r>
              <a:t>Beschriftungen sparsam und deutlich halten</a:t>
            </a:r>
          </a:p>
        </p:txBody>
      </p:sp>
      <p:pic>
        <p:nvPicPr>
          <p:cNvPr id="4" name="Picture 1" descr="Statistik_Seminar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Abweichungen in zwei Richtungen</a:t>
            </a:r>
          </a:p>
          <a:p>
            <a:pPr lvl="0"/>
            <a:r>
              <a:t>Links/rechts von zentraler Basislinie</a:t>
            </a:r>
          </a:p>
          <a:p>
            <a:pPr lvl="0"/>
            <a:r>
              <a:t>Ideal für Kontraste (positiv/negativ)</a:t>
            </a:r>
          </a:p>
          <a:p>
            <a:pPr lvl="0"/>
            <a:r>
              <a:t>Zeigt Gleichgewicht vs. Ungleichgewicht</a:t>
            </a:r>
          </a:p>
          <a:p>
            <a:pPr lvl="0"/>
            <a:r>
              <a:t>Gut für normalisierte Werte oder Z-Scores</a:t>
            </a:r>
          </a:p>
        </p:txBody>
      </p:sp>
      <p:pic>
        <p:nvPicPr>
          <p:cNvPr id="4" name="Picture 1" descr="Statistik_Seminar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Elegantere Alternative zu Diverging Bars</a:t>
            </a:r>
          </a:p>
          <a:p>
            <a:pPr lvl="0"/>
            <a:r>
              <a:t>Nutzt Punkte statt Balken (weniger Tinte)</a:t>
            </a:r>
          </a:p>
          <a:p>
            <a:pPr lvl="0"/>
            <a:r>
              <a:t>Zeigt Richtung und Magnitude effektiv</a:t>
            </a:r>
          </a:p>
          <a:p>
            <a:pPr lvl="0"/>
            <a:r>
              <a:t>Ideal wenn genaue Werte sekundär sind</a:t>
            </a:r>
          </a:p>
          <a:p>
            <a:pPr lvl="0"/>
            <a:r>
              <a:t>Besonders gut für Präsentationen</a:t>
            </a:r>
          </a:p>
        </p:txBody>
      </p:sp>
      <p:pic>
        <p:nvPicPr>
          <p:cNvPr id="4" name="Picture 1" descr="Statistik_Seminar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5283</Words>
  <Application>Microsoft Macintosh PowerPoint</Application>
  <PresentationFormat>Bildschirmpräsentation (16:9)</PresentationFormat>
  <Paragraphs>979</Paragraphs>
  <Slides>184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184</vt:i4>
      </vt:variant>
    </vt:vector>
  </HeadingPairs>
  <TitlesOfParts>
    <vt:vector size="189" baseType="lpstr">
      <vt:lpstr>Arial</vt:lpstr>
      <vt:lpstr>Calibri</vt:lpstr>
      <vt:lpstr>Cambria Math</vt:lpstr>
      <vt:lpstr>Courier</vt:lpstr>
      <vt:lpstr>Office Theme</vt:lpstr>
      <vt:lpstr>Statistik für die Angewandte Forschung</vt:lpstr>
      <vt:lpstr>Sitzung 1: Einführung &amp; Organisatorisches</vt:lpstr>
      <vt:lpstr>Ziele dieser Veranstaltung</vt:lpstr>
      <vt:lpstr>Was Sie erwartet</vt:lpstr>
      <vt:lpstr>Erwartungen und Interaktion</vt:lpstr>
      <vt:lpstr>Welche Note kann ich erwarten?</vt:lpstr>
      <vt:lpstr>Rules of Working</vt:lpstr>
      <vt:lpstr>Prüfungsleistung</vt:lpstr>
      <vt:lpstr>Wie sieht die Hausarbeit aus?</vt:lpstr>
      <vt:lpstr>Letzte Fragen?</vt:lpstr>
      <vt:lpstr>Unterstützung für Studierende</vt:lpstr>
      <vt:lpstr>Let’s start!</vt:lpstr>
      <vt:lpstr>Was sind Daten?</vt:lpstr>
      <vt:lpstr>Was sind Daten?</vt:lpstr>
      <vt:lpstr>DIKW-Pyramide</vt:lpstr>
      <vt:lpstr>Toms Pyramide</vt:lpstr>
      <vt:lpstr>Daten oder Informationen?</vt:lpstr>
      <vt:lpstr>Skalenniveau</vt:lpstr>
      <vt:lpstr>Skalenniveau am Beispiel</vt:lpstr>
      <vt:lpstr>Analytische Konzepte</vt:lpstr>
      <vt:lpstr>Wo finde ich Daten?</vt:lpstr>
      <vt:lpstr>Warum nutzen wir R?</vt:lpstr>
      <vt:lpstr>R, Python, SPSS, …</vt:lpstr>
      <vt:lpstr>Die Programmiersprache R</vt:lpstr>
      <vt:lpstr>Die IDE RStudio</vt:lpstr>
      <vt:lpstr>Die Arbeitsumgebung</vt:lpstr>
      <vt:lpstr>Die ersten Schritte mit R</vt:lpstr>
      <vt:lpstr>Funktionen</vt:lpstr>
      <vt:lpstr>Datentypen in R</vt:lpstr>
      <vt:lpstr>Datenstrukturen in R</vt:lpstr>
      <vt:lpstr>Datenstrukturen in R</vt:lpstr>
      <vt:lpstr>Dataframes</vt:lpstr>
      <vt:lpstr>Sitzung 2: Deskriptive Statistik I</vt:lpstr>
      <vt:lpstr>Let’s talk about money</vt:lpstr>
      <vt:lpstr>Wie könnte man die Einkommensverteilung beschreiben?</vt:lpstr>
      <vt:lpstr>Histogramm</vt:lpstr>
      <vt:lpstr>Warum sind statistische Kennzahlen wichtig?</vt:lpstr>
      <vt:lpstr>Daten zusammenfassen und vereinfachen</vt:lpstr>
      <vt:lpstr>Entscheidungsgrundlage in vielen Anwendungsbereichen</vt:lpstr>
      <vt:lpstr>Typische Anwendungsfälle</vt:lpstr>
      <vt:lpstr>Von der Beschreibung zur Inferenz</vt:lpstr>
      <vt:lpstr>Erkennung von Mustern und Besonderheiten</vt:lpstr>
      <vt:lpstr>Typisch / ungewöhnlich / unmöglich</vt:lpstr>
      <vt:lpstr>Weitere Beispiele</vt:lpstr>
      <vt:lpstr>Lagemaße</vt:lpstr>
      <vt:lpstr>Lagemaße</vt:lpstr>
      <vt:lpstr>Merke</vt:lpstr>
      <vt:lpstr>It really happened</vt:lpstr>
      <vt:lpstr>Auch die MOPO…</vt:lpstr>
      <vt:lpstr>Streuungsmaße</vt:lpstr>
      <vt:lpstr>Spannweite (Range)</vt:lpstr>
      <vt:lpstr>Interquartilsabstand (IQR)</vt:lpstr>
      <vt:lpstr>Varianz</vt:lpstr>
      <vt:lpstr>Standardabweichung</vt:lpstr>
      <vt:lpstr>Standardabweichung</vt:lpstr>
      <vt:lpstr>Interpretation der Standardabweichung im Kontext der Normalverteilung</vt:lpstr>
      <vt:lpstr>Formparameter</vt:lpstr>
      <vt:lpstr>Schiefe (Skewness)</vt:lpstr>
      <vt:lpstr>Wölbung (Kurtosis)</vt:lpstr>
      <vt:lpstr>Positionskennwerte</vt:lpstr>
      <vt:lpstr>Quantile und Perzentile</vt:lpstr>
      <vt:lpstr>Boxplot</vt:lpstr>
      <vt:lpstr>Boxplot</vt:lpstr>
      <vt:lpstr>Wie macht man das in R?</vt:lpstr>
      <vt:lpstr>Übung mit dem Datensatz iris</vt:lpstr>
      <vt:lpstr>Sitzung 3: Deskriptive Statistik II &amp; Datenmanipulation</vt:lpstr>
      <vt:lpstr>Typischer Ablauf</vt:lpstr>
      <vt:lpstr>Tidyverse</vt:lpstr>
      <vt:lpstr>Packages laden und installieren</vt:lpstr>
      <vt:lpstr>Rohdaten transformieren und zusammenfassen</vt:lpstr>
      <vt:lpstr>Rohdaten transformieren und zusammenfassen</vt:lpstr>
      <vt:lpstr>PowerPoint-Präsentation</vt:lpstr>
      <vt:lpstr>Rohdaten transformieren und zusammenfassen</vt:lpstr>
      <vt:lpstr>Typische Funktionen in Tidyverse</vt:lpstr>
      <vt:lpstr>Ausprobieren mit nycflights23</vt:lpstr>
      <vt:lpstr>Demo</vt:lpstr>
      <vt:lpstr>Typische Fehler</vt:lpstr>
      <vt:lpstr>Datensätze miteinander verbinden</vt:lpstr>
      <vt:lpstr>Daten lesen und schreiben</vt:lpstr>
      <vt:lpstr>Pro-Tipp</vt:lpstr>
      <vt:lpstr>Sitzung 4: Datenvisualisierung</vt:lpstr>
      <vt:lpstr>Warum Datenvisualisierung?</vt:lpstr>
      <vt:lpstr>5 wichtige Schritte</vt:lpstr>
      <vt:lpstr>5 wichtige Schritte, Teil II</vt:lpstr>
      <vt:lpstr>Redundant Coding</vt:lpstr>
      <vt:lpstr>Weitere Prinzipien der Visualisierung</vt:lpstr>
      <vt:lpstr>Weitere Prinzipien der Visualisierung</vt:lpstr>
      <vt:lpstr>Wie identifiziert man das richtige Diagramm?</vt:lpstr>
      <vt:lpstr>Scatter Plot / Streudiagramm</vt:lpstr>
      <vt:lpstr>Korrelationsmatrix</vt:lpstr>
      <vt:lpstr>Venn-Diagramm</vt:lpstr>
      <vt:lpstr>UpSet Diagram</vt:lpstr>
      <vt:lpstr>Sankey Diagram</vt:lpstr>
      <vt:lpstr>Horizontal Bar Chart</vt:lpstr>
      <vt:lpstr>Column Chart</vt:lpstr>
      <vt:lpstr>Comparison: Horizontal vs. Vertical Bar Charts</vt:lpstr>
      <vt:lpstr>Circular Bar Plot</vt:lpstr>
      <vt:lpstr>Diverging Bars</vt:lpstr>
      <vt:lpstr>Diverging Lollipop Chart</vt:lpstr>
      <vt:lpstr>Histogram</vt:lpstr>
      <vt:lpstr>Boxplots</vt:lpstr>
      <vt:lpstr>Boxplots mit Violin Plot</vt:lpstr>
      <vt:lpstr>Choropleth Map</vt:lpstr>
      <vt:lpstr>Stacked Area Chart</vt:lpstr>
      <vt:lpstr>Stacked 100% Area Chart</vt:lpstr>
      <vt:lpstr>Waterfall Diagram</vt:lpstr>
      <vt:lpstr>Heatmap</vt:lpstr>
      <vt:lpstr>Square Area Chart</vt:lpstr>
      <vt:lpstr>Treemap</vt:lpstr>
      <vt:lpstr>Nein, Sie verwenden bitte keine Pie Charts!</vt:lpstr>
      <vt:lpstr>Was denken Sie über diese Grafik?</vt:lpstr>
      <vt:lpstr>Datenvisualisierung mit ggplot2</vt:lpstr>
      <vt:lpstr>Sitzung 5: Wahrscheinlichkeiten &amp; Verteilungen</vt:lpstr>
      <vt:lpstr>Wahrscheinlichkeiten &amp; Verteilungen</vt:lpstr>
      <vt:lpstr>Zentrale Grenzwertsätze</vt:lpstr>
      <vt:lpstr>Sitzung 6: Einführung in die Inferenzstatistik</vt:lpstr>
      <vt:lpstr>Klassische Statistische Inferenz</vt:lpstr>
      <vt:lpstr>Hypothesen</vt:lpstr>
      <vt:lpstr>Der Mittelwert einer Stichprobe</vt:lpstr>
      <vt:lpstr>Konfidenzintervalle</vt:lpstr>
      <vt:lpstr>Hypothesentests</vt:lpstr>
      <vt:lpstr>Experimente - Die Statistik-Pille</vt:lpstr>
      <vt:lpstr>Sitzung 7: t-Tests</vt:lpstr>
      <vt:lpstr>Historischer Hintergrund</vt:lpstr>
      <vt:lpstr>Theoretische Grundlagen</vt:lpstr>
      <vt:lpstr>Arten von t-Tests</vt:lpstr>
      <vt:lpstr>Voraussetzungen</vt:lpstr>
      <vt:lpstr>Hypothesenbildung</vt:lpstr>
      <vt:lpstr>Praktische Durchführung</vt:lpstr>
      <vt:lpstr>Effektstärken</vt:lpstr>
      <vt:lpstr>Interpretation der Ergebnisse</vt:lpstr>
      <vt:lpstr>Anwendungsbeispiele</vt:lpstr>
      <vt:lpstr>Alternativen zum t-Test</vt:lpstr>
      <vt:lpstr>Software-Implementierung</vt:lpstr>
      <vt:lpstr>Aktuelle Diskussion und Kritik</vt:lpstr>
      <vt:lpstr>R-Code-Beispiel</vt:lpstr>
      <vt:lpstr>Visualisierung der Ergebnisse</vt:lpstr>
      <vt:lpstr>t-Test</vt:lpstr>
      <vt:lpstr>Vom Zentralen Grenzwertsatz zum t-Test</vt:lpstr>
      <vt:lpstr>Guiness-Bier brachte die Lösung</vt:lpstr>
      <vt:lpstr>Die t-Verteilung</vt:lpstr>
      <vt:lpstr>Wichtige Annahmen des t-Tests</vt:lpstr>
      <vt:lpstr>Was ist Signifikanz?</vt:lpstr>
      <vt:lpstr>Fehler 1. und 2. Art</vt:lpstr>
      <vt:lpstr>Ein- versus zweiseitiger Test</vt:lpstr>
      <vt:lpstr>Praktische Anwendung</vt:lpstr>
      <vt:lpstr>Sitzung 8: Umfragen und ANOVA</vt:lpstr>
      <vt:lpstr>Quantitativ versus Qualitativ</vt:lpstr>
      <vt:lpstr>Datenerhebung</vt:lpstr>
      <vt:lpstr>Verzerrung zugunsten der Überlebenden</vt:lpstr>
      <vt:lpstr>Stichprobenverzerrung</vt:lpstr>
      <vt:lpstr>Probleme bei Umfragen</vt:lpstr>
      <vt:lpstr>Likert-Skala</vt:lpstr>
      <vt:lpstr>Einführung in ANOVA</vt:lpstr>
      <vt:lpstr>Voraussetzungen und Annahmen</vt:lpstr>
      <vt:lpstr>Beispiel Book Crossing-Datensatz</vt:lpstr>
      <vt:lpstr>Interpretation</vt:lpstr>
      <vt:lpstr>Sitzung 9: Korrelationsanalyse</vt:lpstr>
      <vt:lpstr>Was ist eine Korrelation?</vt:lpstr>
      <vt:lpstr>Warum sind Korrelationen interessant?</vt:lpstr>
      <vt:lpstr>Vor der Korrelation kommt die Kovarianz</vt:lpstr>
      <vt:lpstr>Wichtige Aspekte der Korrelation</vt:lpstr>
      <vt:lpstr>Korrelations-Tests</vt:lpstr>
      <vt:lpstr>Unterschied Korrelation zu Regression</vt:lpstr>
      <vt:lpstr>Korrelation in R</vt:lpstr>
      <vt:lpstr>Inter-Rater Reliability</vt:lpstr>
      <vt:lpstr>Methoden zur Messung der IRR</vt:lpstr>
      <vt:lpstr>Interpretation von IRR-Maßen</vt:lpstr>
      <vt:lpstr>Sitzung 10: Einfache Lineare Regression</vt:lpstr>
      <vt:lpstr>Wofür brauche ich lineare Regression?</vt:lpstr>
      <vt:lpstr>Lineare Regression</vt:lpstr>
      <vt:lpstr>Heteroskedastizität beachten</vt:lpstr>
      <vt:lpstr>Nicht-lineare Beziehungen</vt:lpstr>
      <vt:lpstr>Logistische Regression</vt:lpstr>
      <vt:lpstr>Das logistische Regressionsmodell</vt:lpstr>
      <vt:lpstr>Sitzung 11: Chi-Quadrat-Test &amp; kategoriale Daten</vt:lpstr>
      <vt:lpstr>Chi-Quadrat-Test</vt:lpstr>
      <vt:lpstr>Integration der gelernten Methoden</vt:lpstr>
      <vt:lpstr>Sitzung 12: Abschluss und Ausblick</vt:lpstr>
      <vt:lpstr>Zusammenfassung der wichtigsten Methoden</vt:lpstr>
      <vt:lpstr>Überblick: Weiterführende statistische Methoden</vt:lpstr>
      <vt:lpstr>Offene Fragen und Diskussion</vt:lpstr>
      <vt:lpstr>Evaluation und Feedback</vt:lpstr>
      <vt:lpstr>Reguläre Ausdrücke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cp:lastModifiedBy>Alby, Tom</cp:lastModifiedBy>
  <cp:revision>1</cp:revision>
  <dcterms:created xsi:type="dcterms:W3CDTF">2025-05-09T13:17:57Z</dcterms:created>
  <dcterms:modified xsi:type="dcterms:W3CDTF">2025-05-09T13:20:50Z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  <property fmtid="{D5CDD505-2E9C-101B-9397-08002B2CF9AE}" pid="10" name="MSIP_Label_defa4170-0d19-0005-0004-bc88714345d2_Enabled">
    <vt:lpwstr>true</vt:lpwstr>
  </property>
  <property fmtid="{D5CDD505-2E9C-101B-9397-08002B2CF9AE}" pid="11" name="MSIP_Label_defa4170-0d19-0005-0004-bc88714345d2_SetDate">
    <vt:lpwstr>2025-05-09T13:20:50Z</vt:lpwstr>
  </property>
  <property fmtid="{D5CDD505-2E9C-101B-9397-08002B2CF9AE}" pid="12" name="MSIP_Label_defa4170-0d19-0005-0004-bc88714345d2_Method">
    <vt:lpwstr>Standard</vt:lpwstr>
  </property>
  <property fmtid="{D5CDD505-2E9C-101B-9397-08002B2CF9AE}" pid="13" name="MSIP_Label_defa4170-0d19-0005-0004-bc88714345d2_Name">
    <vt:lpwstr>defa4170-0d19-0005-0004-bc88714345d2</vt:lpwstr>
  </property>
  <property fmtid="{D5CDD505-2E9C-101B-9397-08002B2CF9AE}" pid="14" name="MSIP_Label_defa4170-0d19-0005-0004-bc88714345d2_SiteId">
    <vt:lpwstr>2c6cac8d-ab61-47b3-8209-4df2e46aefbc</vt:lpwstr>
  </property>
  <property fmtid="{D5CDD505-2E9C-101B-9397-08002B2CF9AE}" pid="15" name="MSIP_Label_defa4170-0d19-0005-0004-bc88714345d2_ActionId">
    <vt:lpwstr>aeb99574-c6ec-4348-9842-24515d1a143a</vt:lpwstr>
  </property>
  <property fmtid="{D5CDD505-2E9C-101B-9397-08002B2CF9AE}" pid="16" name="MSIP_Label_defa4170-0d19-0005-0004-bc88714345d2_ContentBits">
    <vt:lpwstr>0</vt:lpwstr>
  </property>
  <property fmtid="{D5CDD505-2E9C-101B-9397-08002B2CF9AE}" pid="17" name="MSIP_Label_defa4170-0d19-0005-0004-bc88714345d2_Tag">
    <vt:lpwstr>50, 3, 0, 1</vt:lpwstr>
  </property>
</Properties>
</file>